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89"/>
  </p:notesMasterIdLst>
  <p:sldIdLst>
    <p:sldId id="256" r:id="rId5"/>
    <p:sldId id="259" r:id="rId6"/>
    <p:sldId id="257" r:id="rId7"/>
    <p:sldId id="268" r:id="rId8"/>
    <p:sldId id="260" r:id="rId9"/>
    <p:sldId id="270" r:id="rId10"/>
    <p:sldId id="343" r:id="rId11"/>
    <p:sldId id="267" r:id="rId12"/>
    <p:sldId id="296" r:id="rId13"/>
    <p:sldId id="271" r:id="rId14"/>
    <p:sldId id="334" r:id="rId15"/>
    <p:sldId id="337" r:id="rId16"/>
    <p:sldId id="336" r:id="rId17"/>
    <p:sldId id="335" r:id="rId18"/>
    <p:sldId id="339" r:id="rId19"/>
    <p:sldId id="297" r:id="rId20"/>
    <p:sldId id="298" r:id="rId21"/>
    <p:sldId id="299" r:id="rId22"/>
    <p:sldId id="272" r:id="rId23"/>
    <p:sldId id="300" r:id="rId24"/>
    <p:sldId id="340" r:id="rId25"/>
    <p:sldId id="301" r:id="rId26"/>
    <p:sldId id="262" r:id="rId27"/>
    <p:sldId id="341" r:id="rId28"/>
    <p:sldId id="263" r:id="rId29"/>
    <p:sldId id="302" r:id="rId30"/>
    <p:sldId id="303" r:id="rId31"/>
    <p:sldId id="304" r:id="rId32"/>
    <p:sldId id="305" r:id="rId33"/>
    <p:sldId id="285" r:id="rId34"/>
    <p:sldId id="264" r:id="rId35"/>
    <p:sldId id="273" r:id="rId36"/>
    <p:sldId id="258" r:id="rId37"/>
    <p:sldId id="306" r:id="rId38"/>
    <p:sldId id="307" r:id="rId39"/>
    <p:sldId id="308" r:id="rId40"/>
    <p:sldId id="274" r:id="rId41"/>
    <p:sldId id="275" r:id="rId42"/>
    <p:sldId id="349" r:id="rId43"/>
    <p:sldId id="266" r:id="rId44"/>
    <p:sldId id="309" r:id="rId45"/>
    <p:sldId id="265" r:id="rId46"/>
    <p:sldId id="313" r:id="rId47"/>
    <p:sldId id="310" r:id="rId48"/>
    <p:sldId id="311" r:id="rId49"/>
    <p:sldId id="312" r:id="rId50"/>
    <p:sldId id="277" r:id="rId51"/>
    <p:sldId id="282" r:id="rId52"/>
    <p:sldId id="293" r:id="rId53"/>
    <p:sldId id="314" r:id="rId54"/>
    <p:sldId id="294" r:id="rId55"/>
    <p:sldId id="292" r:id="rId56"/>
    <p:sldId id="279" r:id="rId57"/>
    <p:sldId id="315" r:id="rId58"/>
    <p:sldId id="316" r:id="rId59"/>
    <p:sldId id="317" r:id="rId60"/>
    <p:sldId id="318" r:id="rId61"/>
    <p:sldId id="319" r:id="rId62"/>
    <p:sldId id="320" r:id="rId63"/>
    <p:sldId id="325" r:id="rId64"/>
    <p:sldId id="286" r:id="rId65"/>
    <p:sldId id="331" r:id="rId66"/>
    <p:sldId id="332" r:id="rId67"/>
    <p:sldId id="333" r:id="rId68"/>
    <p:sldId id="344" r:id="rId69"/>
    <p:sldId id="287" r:id="rId70"/>
    <p:sldId id="345" r:id="rId71"/>
    <p:sldId id="346" r:id="rId72"/>
    <p:sldId id="288" r:id="rId73"/>
    <p:sldId id="347" r:id="rId74"/>
    <p:sldId id="289" r:id="rId75"/>
    <p:sldId id="348" r:id="rId76"/>
    <p:sldId id="295" r:id="rId77"/>
    <p:sldId id="327" r:id="rId78"/>
    <p:sldId id="342" r:id="rId79"/>
    <p:sldId id="290" r:id="rId80"/>
    <p:sldId id="329" r:id="rId81"/>
    <p:sldId id="291" r:id="rId82"/>
    <p:sldId id="281" r:id="rId83"/>
    <p:sldId id="284" r:id="rId84"/>
    <p:sldId id="324" r:id="rId85"/>
    <p:sldId id="322" r:id="rId86"/>
    <p:sldId id="323" r:id="rId87"/>
    <p:sldId id="330" r:id="rId88"/>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itas" initials="r" lastIdx="1" clrIdx="0">
    <p:extLst>
      <p:ext uri="{19B8F6BF-5375-455C-9EA6-DF929625EA0E}">
        <p15:presenceInfo xmlns:p15="http://schemas.microsoft.com/office/powerpoint/2012/main" userId="bfe7df9f4fba802a"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D9"/>
    <a:srgbClr val="FFEBA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86" autoAdjust="0"/>
    <p:restoredTop sz="73408" autoAdjust="0"/>
  </p:normalViewPr>
  <p:slideViewPr>
    <p:cSldViewPr snapToGrid="0">
      <p:cViewPr varScale="1">
        <p:scale>
          <a:sx n="62" d="100"/>
          <a:sy n="62" d="100"/>
        </p:scale>
        <p:origin x="1498"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notesMaster" Target="notesMasters/notesMaster1.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5" Type="http://schemas.openxmlformats.org/officeDocument/2006/relationships/slide" Target="slides/slide1.xml"/><Relationship Id="rId90" Type="http://schemas.openxmlformats.org/officeDocument/2006/relationships/commentAuthors" Target="commentAuthors.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slide" Target="slides/slide76.xml"/><Relationship Id="rId85" Type="http://schemas.openxmlformats.org/officeDocument/2006/relationships/slide" Target="slides/slide81.xml"/><Relationship Id="rId93"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slide" Target="slides/slide79.xml"/><Relationship Id="rId88" Type="http://schemas.openxmlformats.org/officeDocument/2006/relationships/slide" Target="slides/slide84.xml"/><Relationship Id="rId9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9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viewProps" Target="viewProps.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49F1253-C7D5-4881-9EAE-468BC272C757}" type="datetimeFigureOut">
              <a:rPr lang="de-DE" smtClean="0"/>
              <a:t>08.09.2026</a:t>
            </a:fld>
            <a:endParaRPr lang="de-DE"/>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27AE45E-E74A-4D93-A178-044F1028AF26}" type="slidenum">
              <a:rPr lang="de-DE" smtClean="0"/>
              <a:t>‹Nr.›</a:t>
            </a:fld>
            <a:endParaRPr lang="de-DE"/>
          </a:p>
        </p:txBody>
      </p:sp>
    </p:spTree>
    <p:extLst>
      <p:ext uri="{BB962C8B-B14F-4D97-AF65-F5344CB8AC3E}">
        <p14:creationId xmlns:p14="http://schemas.microsoft.com/office/powerpoint/2010/main" val="42348882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DE" sz="1200" kern="1200" dirty="0">
                <a:solidFill>
                  <a:schemeClr val="tx1"/>
                </a:solidFill>
                <a:effectLst/>
                <a:latin typeface="+mn-lt"/>
                <a:ea typeface="+mn-ea"/>
                <a:cs typeface="+mn-cs"/>
              </a:rPr>
              <a:t>Merci beaucoup pour cette belle présentation Sophie!</a:t>
            </a:r>
            <a:endParaRPr lang="de-DE" sz="1200" kern="1200" dirty="0">
              <a:solidFill>
                <a:schemeClr val="tx1"/>
              </a:solidFill>
              <a:effectLst/>
              <a:latin typeface="+mn-lt"/>
              <a:ea typeface="+mn-ea"/>
              <a:cs typeface="+mn-cs"/>
            </a:endParaRPr>
          </a:p>
          <a:p>
            <a:endParaRPr lang="en-DE" sz="1200" kern="1200" dirty="0">
              <a:solidFill>
                <a:schemeClr val="tx1"/>
              </a:solidFill>
              <a:effectLst/>
              <a:latin typeface="+mn-lt"/>
              <a:ea typeface="+mn-ea"/>
              <a:cs typeface="+mn-cs"/>
            </a:endParaRPr>
          </a:p>
          <a:p>
            <a:r>
              <a:rPr lang="en-DE" sz="1200" kern="1200" dirty="0">
                <a:solidFill>
                  <a:schemeClr val="tx1"/>
                </a:solidFill>
                <a:effectLst/>
                <a:latin typeface="+mn-lt"/>
                <a:ea typeface="+mn-ea"/>
                <a:cs typeface="+mn-cs"/>
              </a:rPr>
              <a:t>Je voulais commencer par un petit mot personnel. </a:t>
            </a:r>
            <a:endParaRPr lang="de-DE" sz="1200" kern="1200" dirty="0">
              <a:solidFill>
                <a:schemeClr val="tx1"/>
              </a:solidFill>
              <a:effectLst/>
              <a:latin typeface="+mn-lt"/>
              <a:ea typeface="+mn-ea"/>
              <a:cs typeface="+mn-cs"/>
            </a:endParaRPr>
          </a:p>
          <a:p>
            <a:endParaRPr lang="en-DE" sz="1200" kern="1200" dirty="0">
              <a:solidFill>
                <a:schemeClr val="tx1"/>
              </a:solidFill>
              <a:effectLst/>
              <a:latin typeface="+mn-lt"/>
              <a:ea typeface="+mn-ea"/>
              <a:cs typeface="+mn-cs"/>
            </a:endParaRPr>
          </a:p>
          <a:p>
            <a:r>
              <a:rPr lang="en-DE" sz="1200" kern="1200" dirty="0">
                <a:solidFill>
                  <a:schemeClr val="tx1"/>
                </a:solidFill>
                <a:effectLst/>
                <a:latin typeface="+mn-lt"/>
                <a:ea typeface="+mn-ea"/>
                <a:cs typeface="+mn-cs"/>
              </a:rPr>
              <a:t>(Comme Sophie l’a mentionné) Vous allez rapidement le remarquer, le français n'est pas ma langue maternelle et j’etais intimidee au depart a l’idee de faire toute une presentation en francais. </a:t>
            </a:r>
            <a:endParaRPr lang="de-DE" sz="1200" kern="1200" dirty="0">
              <a:solidFill>
                <a:schemeClr val="tx1"/>
              </a:solidFill>
              <a:effectLst/>
              <a:latin typeface="+mn-lt"/>
              <a:ea typeface="+mn-ea"/>
              <a:cs typeface="+mn-cs"/>
            </a:endParaRPr>
          </a:p>
          <a:p>
            <a:endParaRPr lang="en-DE" sz="1200" kern="1200" dirty="0">
              <a:solidFill>
                <a:schemeClr val="tx1"/>
              </a:solidFill>
              <a:effectLst/>
              <a:latin typeface="+mn-lt"/>
              <a:ea typeface="+mn-ea"/>
              <a:cs typeface="+mn-cs"/>
            </a:endParaRPr>
          </a:p>
          <a:p>
            <a:r>
              <a:rPr lang="en-DE" sz="1200" kern="1200" dirty="0">
                <a:solidFill>
                  <a:schemeClr val="tx1"/>
                </a:solidFill>
                <a:effectLst/>
                <a:latin typeface="+mn-lt"/>
                <a:ea typeface="+mn-ea"/>
                <a:cs typeface="+mn-cs"/>
              </a:rPr>
              <a:t>Mais faire connaitre mon metier et donner une voix aux animaux ce soir a Toki Toki, dans le plus beau village du Pays Basque, m'ont donné le courage de me lancer. </a:t>
            </a:r>
            <a:endParaRPr lang="de-DE"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r>
              <a:rPr lang="en-DE" sz="1200" kern="1200" dirty="0">
                <a:solidFill>
                  <a:schemeClr val="tx1"/>
                </a:solidFill>
                <a:effectLst/>
                <a:latin typeface="+mn-lt"/>
                <a:ea typeface="+mn-ea"/>
                <a:cs typeface="+mn-cs"/>
              </a:rPr>
              <a:t>Je vous remercie donc d'avance pour votre </a:t>
            </a:r>
            <a:r>
              <a:rPr lang="de-DE" sz="1200" kern="1200" dirty="0" err="1">
                <a:solidFill>
                  <a:schemeClr val="tx1"/>
                </a:solidFill>
                <a:effectLst/>
                <a:latin typeface="+mn-lt"/>
                <a:ea typeface="+mn-ea"/>
                <a:cs typeface="+mn-cs"/>
              </a:rPr>
              <a:t>patience</a:t>
            </a:r>
            <a:r>
              <a:rPr lang="en-DE" sz="1200" kern="1200" dirty="0">
                <a:solidFill>
                  <a:schemeClr val="tx1"/>
                </a:solidFill>
                <a:effectLst/>
                <a:latin typeface="+mn-lt"/>
                <a:ea typeface="+mn-ea"/>
                <a:cs typeface="+mn-cs"/>
              </a:rPr>
              <a:t>, si malgre ma prepration, mes mots sont parfois un peu maladroits. </a:t>
            </a:r>
            <a:endParaRPr lang="de-DE" sz="1200" kern="1200" dirty="0">
              <a:solidFill>
                <a:schemeClr val="tx1"/>
              </a:solidFill>
              <a:effectLst/>
              <a:latin typeface="+mn-lt"/>
              <a:ea typeface="+mn-ea"/>
              <a:cs typeface="+mn-cs"/>
            </a:endParaRPr>
          </a:p>
          <a:p>
            <a:endParaRPr lang="en-DE"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DE" sz="1200" kern="1200" dirty="0">
                <a:solidFill>
                  <a:schemeClr val="tx1"/>
                </a:solidFill>
                <a:effectLst/>
                <a:latin typeface="+mn-lt"/>
                <a:ea typeface="+mn-ea"/>
                <a:cs typeface="+mn-cs"/>
              </a:rPr>
              <a:t>Et merci a toutes et tous d’etre venus ce soir. </a:t>
            </a:r>
            <a:endParaRPr lang="de-DE"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DE" sz="1200" kern="1200" dirty="0">
              <a:solidFill>
                <a:schemeClr val="tx1"/>
              </a:solidFill>
              <a:effectLst/>
              <a:latin typeface="+mn-lt"/>
              <a:ea typeface="+mn-ea"/>
              <a:cs typeface="+mn-cs"/>
            </a:endParaRPr>
          </a:p>
          <a:p>
            <a:r>
              <a:rPr lang="en-DE" sz="1200" kern="1200" dirty="0">
                <a:solidFill>
                  <a:schemeClr val="tx1"/>
                </a:solidFill>
                <a:effectLst/>
                <a:latin typeface="+mn-lt"/>
                <a:ea typeface="+mn-ea"/>
                <a:cs typeface="+mn-cs"/>
              </a:rPr>
              <a:t>Mon but ce soir est de vous faire découvrir la communication animale comme quelque chose de merveilleusement naturel, et que vous puissiez repartir avec un petit quelque chose pour vous, à titre personnel.</a:t>
            </a:r>
            <a:endParaRPr lang="de-DE" sz="1200" kern="1200" dirty="0">
              <a:solidFill>
                <a:schemeClr val="tx1"/>
              </a:solidFill>
              <a:effectLst/>
              <a:latin typeface="+mn-lt"/>
              <a:ea typeface="+mn-ea"/>
              <a:cs typeface="+mn-cs"/>
            </a:endParaRPr>
          </a:p>
        </p:txBody>
      </p:sp>
      <p:sp>
        <p:nvSpPr>
          <p:cNvPr id="4" name="Foliennummernplatzhalter 3"/>
          <p:cNvSpPr>
            <a:spLocks noGrp="1"/>
          </p:cNvSpPr>
          <p:nvPr>
            <p:ph type="sldNum" sz="quarter" idx="5"/>
          </p:nvPr>
        </p:nvSpPr>
        <p:spPr/>
        <p:txBody>
          <a:bodyPr/>
          <a:lstStyle/>
          <a:p>
            <a:fld id="{727AE45E-E74A-4D93-A178-044F1028AF26}" type="slidenum">
              <a:rPr lang="de-DE" smtClean="0"/>
              <a:t>2</a:t>
            </a:fld>
            <a:endParaRPr lang="de-DE"/>
          </a:p>
        </p:txBody>
      </p:sp>
    </p:spTree>
    <p:extLst>
      <p:ext uri="{BB962C8B-B14F-4D97-AF65-F5344CB8AC3E}">
        <p14:creationId xmlns:p14="http://schemas.microsoft.com/office/powerpoint/2010/main" val="24136764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DE" sz="1200" kern="1200" dirty="0">
                <a:solidFill>
                  <a:schemeClr val="tx1"/>
                </a:solidFill>
                <a:effectLst/>
                <a:latin typeface="+mn-lt"/>
                <a:ea typeface="+mn-ea"/>
                <a:cs typeface="+mn-cs"/>
              </a:rPr>
              <a:t>Vous avez pu voir la vidéo en vous installant. Elle donne le ton pour la soirée. </a:t>
            </a:r>
            <a:endParaRPr lang="de-DE"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r>
              <a:rPr lang="en-DE" sz="1200" kern="1200" dirty="0">
                <a:solidFill>
                  <a:schemeClr val="tx1"/>
                </a:solidFill>
                <a:effectLst/>
                <a:latin typeface="+mn-lt"/>
                <a:ea typeface="+mn-ea"/>
                <a:cs typeface="+mn-cs"/>
              </a:rPr>
              <a:t>Ici, le musicien</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Plumes</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un</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chanteur</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francais</a:t>
            </a:r>
            <a:r>
              <a:rPr lang="de-DE" sz="1200" kern="1200" dirty="0">
                <a:solidFill>
                  <a:schemeClr val="tx1"/>
                </a:solidFill>
                <a:effectLst/>
                <a:latin typeface="+mn-lt"/>
                <a:ea typeface="+mn-ea"/>
                <a:cs typeface="+mn-cs"/>
              </a:rPr>
              <a:t>)</a:t>
            </a:r>
            <a:r>
              <a:rPr lang="en-DE" sz="1200" kern="1200" dirty="0">
                <a:solidFill>
                  <a:schemeClr val="tx1"/>
                </a:solidFill>
                <a:effectLst/>
                <a:latin typeface="+mn-lt"/>
                <a:ea typeface="+mn-ea"/>
                <a:cs typeface="+mn-cs"/>
              </a:rPr>
              <a:t> communique avec les animaux à travers sa musique et vous pouvez voir à quel point ca fonctionne. </a:t>
            </a:r>
            <a:endParaRPr lang="de-DE"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r>
              <a:rPr lang="en-DE" sz="1200" kern="1200" dirty="0">
                <a:solidFill>
                  <a:schemeClr val="tx1"/>
                </a:solidFill>
                <a:effectLst/>
                <a:latin typeface="+mn-lt"/>
                <a:ea typeface="+mn-ea"/>
                <a:cs typeface="+mn-cs"/>
              </a:rPr>
              <a:t>La musique et l'intention de l'humain arrivent aux animaux sous forme d'énergies et de fréquences sonores. Et </a:t>
            </a:r>
            <a:r>
              <a:rPr lang="en-DE" sz="1200" kern="1200" dirty="0" err="1">
                <a:solidFill>
                  <a:schemeClr val="tx1"/>
                </a:solidFill>
                <a:effectLst/>
                <a:latin typeface="+mn-lt"/>
                <a:ea typeface="+mn-ea"/>
                <a:cs typeface="+mn-cs"/>
              </a:rPr>
              <a:t>ils</a:t>
            </a:r>
            <a:r>
              <a:rPr lang="en-DE" sz="1200" kern="1200" dirty="0">
                <a:solidFill>
                  <a:schemeClr val="tx1"/>
                </a:solidFill>
                <a:effectLst/>
                <a:latin typeface="+mn-lt"/>
                <a:ea typeface="+mn-ea"/>
                <a:cs typeface="+mn-cs"/>
              </a:rPr>
              <a:t> y </a:t>
            </a:r>
            <a:r>
              <a:rPr lang="en-DE" sz="1200" kern="1200" dirty="0" err="1">
                <a:solidFill>
                  <a:schemeClr val="tx1"/>
                </a:solidFill>
                <a:effectLst/>
                <a:latin typeface="+mn-lt"/>
                <a:ea typeface="+mn-ea"/>
                <a:cs typeface="+mn-cs"/>
              </a:rPr>
              <a:t>sont</a:t>
            </a:r>
            <a:r>
              <a:rPr lang="en-DE" sz="1200" kern="1200" dirty="0">
                <a:solidFill>
                  <a:schemeClr val="tx1"/>
                </a:solidFill>
                <a:effectLst/>
                <a:latin typeface="+mn-lt"/>
                <a:ea typeface="+mn-ea"/>
                <a:cs typeface="+mn-cs"/>
              </a:rPr>
              <a:t> </a:t>
            </a:r>
            <a:r>
              <a:rPr lang="en-DE" sz="1200" kern="1200" dirty="0" err="1">
                <a:solidFill>
                  <a:schemeClr val="tx1"/>
                </a:solidFill>
                <a:effectLst/>
                <a:latin typeface="+mn-lt"/>
                <a:ea typeface="+mn-ea"/>
                <a:cs typeface="+mn-cs"/>
              </a:rPr>
              <a:t>sensibles</a:t>
            </a:r>
            <a:r>
              <a:rPr lang="en-DE" sz="1200" kern="1200" dirty="0">
                <a:solidFill>
                  <a:schemeClr val="tx1"/>
                </a:solidFill>
                <a:effectLst/>
                <a:latin typeface="+mn-lt"/>
                <a:ea typeface="+mn-ea"/>
                <a:cs typeface="+mn-cs"/>
              </a:rPr>
              <a:t>.</a:t>
            </a:r>
          </a:p>
          <a:p>
            <a:endParaRPr lang="en-GB" sz="1200" kern="1200" dirty="0">
              <a:solidFill>
                <a:schemeClr val="tx1"/>
              </a:solidFill>
              <a:effectLst/>
              <a:latin typeface="+mn-lt"/>
              <a:ea typeface="+mn-ea"/>
              <a:cs typeface="+mn-cs"/>
            </a:endParaRPr>
          </a:p>
          <a:p>
            <a:r>
              <a:rPr lang="en-DE" sz="1200" kern="1200" dirty="0" err="1">
                <a:solidFill>
                  <a:schemeClr val="tx1"/>
                </a:solidFill>
                <a:effectLst/>
                <a:latin typeface="+mn-lt"/>
                <a:ea typeface="+mn-ea"/>
                <a:cs typeface="+mn-cs"/>
              </a:rPr>
              <a:t>Aucun</a:t>
            </a:r>
            <a:r>
              <a:rPr lang="en-DE" sz="1200" kern="1200" dirty="0">
                <a:solidFill>
                  <a:schemeClr val="tx1"/>
                </a:solidFill>
                <a:effectLst/>
                <a:latin typeface="+mn-lt"/>
                <a:ea typeface="+mn-ea"/>
                <a:cs typeface="+mn-cs"/>
              </a:rPr>
              <a:t> mot </a:t>
            </a:r>
            <a:r>
              <a:rPr lang="en-DE" sz="1200" kern="1200" dirty="0" err="1">
                <a:solidFill>
                  <a:schemeClr val="tx1"/>
                </a:solidFill>
                <a:effectLst/>
                <a:latin typeface="+mn-lt"/>
                <a:ea typeface="+mn-ea"/>
                <a:cs typeface="+mn-cs"/>
              </a:rPr>
              <a:t>n'est</a:t>
            </a:r>
            <a:r>
              <a:rPr lang="en-DE" sz="1200" kern="1200" dirty="0">
                <a:solidFill>
                  <a:schemeClr val="tx1"/>
                </a:solidFill>
                <a:effectLst/>
                <a:latin typeface="+mn-lt"/>
                <a:ea typeface="+mn-ea"/>
                <a:cs typeface="+mn-cs"/>
              </a:rPr>
              <a:t> </a:t>
            </a:r>
            <a:r>
              <a:rPr lang="en-DE" sz="1200" kern="1200" dirty="0" err="1">
                <a:solidFill>
                  <a:schemeClr val="tx1"/>
                </a:solidFill>
                <a:effectLst/>
                <a:latin typeface="+mn-lt"/>
                <a:ea typeface="+mn-ea"/>
                <a:cs typeface="+mn-cs"/>
              </a:rPr>
              <a:t>nécessaire</a:t>
            </a:r>
            <a:r>
              <a:rPr lang="en-DE" sz="1200" kern="1200" dirty="0">
                <a:solidFill>
                  <a:schemeClr val="tx1"/>
                </a:solidFill>
                <a:effectLst/>
                <a:latin typeface="+mn-lt"/>
                <a:ea typeface="+mn-ea"/>
                <a:cs typeface="+mn-cs"/>
              </a:rPr>
              <a:t>. Les </a:t>
            </a:r>
            <a:r>
              <a:rPr lang="en-DE" sz="1200" kern="1200" dirty="0" err="1">
                <a:solidFill>
                  <a:schemeClr val="tx1"/>
                </a:solidFill>
                <a:effectLst/>
                <a:latin typeface="+mn-lt"/>
                <a:ea typeface="+mn-ea"/>
                <a:cs typeface="+mn-cs"/>
              </a:rPr>
              <a:t>animaux</a:t>
            </a:r>
            <a:r>
              <a:rPr lang="en-DE" sz="1200" kern="1200" dirty="0">
                <a:solidFill>
                  <a:schemeClr val="tx1"/>
                </a:solidFill>
                <a:effectLst/>
                <a:latin typeface="+mn-lt"/>
                <a:ea typeface="+mn-ea"/>
                <a:cs typeface="+mn-cs"/>
              </a:rPr>
              <a:t> </a:t>
            </a:r>
            <a:r>
              <a:rPr lang="en-DE" sz="1200" kern="1200" dirty="0" err="1">
                <a:solidFill>
                  <a:schemeClr val="tx1"/>
                </a:solidFill>
                <a:effectLst/>
                <a:latin typeface="+mn-lt"/>
                <a:ea typeface="+mn-ea"/>
                <a:cs typeface="+mn-cs"/>
              </a:rPr>
              <a:t>reçoivent</a:t>
            </a:r>
            <a:r>
              <a:rPr lang="en-DE" sz="1200" kern="1200" dirty="0">
                <a:solidFill>
                  <a:schemeClr val="tx1"/>
                </a:solidFill>
                <a:effectLst/>
                <a:latin typeface="+mn-lt"/>
                <a:ea typeface="+mn-ea"/>
                <a:cs typeface="+mn-cs"/>
              </a:rPr>
              <a:t> et </a:t>
            </a:r>
            <a:r>
              <a:rPr lang="en-DE" sz="1200" kern="1200" dirty="0" err="1">
                <a:solidFill>
                  <a:schemeClr val="tx1"/>
                </a:solidFill>
                <a:effectLst/>
                <a:latin typeface="+mn-lt"/>
                <a:ea typeface="+mn-ea"/>
                <a:cs typeface="+mn-cs"/>
              </a:rPr>
              <a:t>lisent</a:t>
            </a:r>
            <a:r>
              <a:rPr lang="en-DE" sz="1200" kern="1200" dirty="0">
                <a:solidFill>
                  <a:schemeClr val="tx1"/>
                </a:solidFill>
                <a:effectLst/>
                <a:latin typeface="+mn-lt"/>
                <a:ea typeface="+mn-ea"/>
                <a:cs typeface="+mn-cs"/>
              </a:rPr>
              <a:t> les </a:t>
            </a:r>
            <a:r>
              <a:rPr lang="en-DE" sz="1200" kern="1200" dirty="0" err="1">
                <a:solidFill>
                  <a:schemeClr val="tx1"/>
                </a:solidFill>
                <a:effectLst/>
                <a:latin typeface="+mn-lt"/>
                <a:ea typeface="+mn-ea"/>
                <a:cs typeface="+mn-cs"/>
              </a:rPr>
              <a:t>énergies</a:t>
            </a:r>
            <a:r>
              <a:rPr lang="en-DE" sz="1200" kern="1200" dirty="0">
                <a:solidFill>
                  <a:schemeClr val="tx1"/>
                </a:solidFill>
                <a:effectLst/>
                <a:latin typeface="+mn-lt"/>
                <a:ea typeface="+mn-ea"/>
                <a:cs typeface="+mn-cs"/>
              </a:rPr>
              <a:t>. Ils comprennent : cet humain veut entrer en contact avec eux par la musique. </a:t>
            </a:r>
            <a:endParaRPr lang="de-DE" sz="1200" kern="1200" dirty="0">
              <a:solidFill>
                <a:schemeClr val="tx1"/>
              </a:solidFill>
              <a:effectLst/>
              <a:latin typeface="+mn-lt"/>
              <a:ea typeface="+mn-ea"/>
              <a:cs typeface="+mn-cs"/>
            </a:endParaRPr>
          </a:p>
          <a:p>
            <a:endParaRPr lang="de-DE" sz="1200" kern="1200" dirty="0">
              <a:solidFill>
                <a:schemeClr val="tx1"/>
              </a:solidFill>
              <a:effectLst/>
              <a:latin typeface="+mn-lt"/>
              <a:ea typeface="+mn-ea"/>
              <a:cs typeface="+mn-cs"/>
            </a:endParaRPr>
          </a:p>
          <a:p>
            <a:r>
              <a:rPr lang="en-DE" sz="1200" kern="1200" dirty="0">
                <a:solidFill>
                  <a:schemeClr val="tx1"/>
                </a:solidFill>
                <a:effectLst/>
                <a:latin typeface="+mn-lt"/>
                <a:ea typeface="+mn-ea"/>
                <a:cs typeface="+mn-cs"/>
              </a:rPr>
              <a:t>Leurs réactions émotionnelles sont visibles pour tous. </a:t>
            </a:r>
            <a:endParaRPr lang="en-GB" sz="1200" kern="1200" dirty="0">
              <a:solidFill>
                <a:schemeClr val="tx1"/>
              </a:solidFill>
              <a:effectLst/>
              <a:latin typeface="+mn-lt"/>
              <a:ea typeface="+mn-ea"/>
              <a:cs typeface="+mn-cs"/>
            </a:endParaRPr>
          </a:p>
          <a:p>
            <a:endParaRPr lang="de-DE" sz="1200" kern="1200" dirty="0">
              <a:solidFill>
                <a:schemeClr val="tx1"/>
              </a:solidFill>
              <a:effectLst/>
              <a:latin typeface="+mn-lt"/>
              <a:ea typeface="+mn-ea"/>
              <a:cs typeface="+mn-cs"/>
            </a:endParaRPr>
          </a:p>
          <a:p>
            <a:r>
              <a:rPr lang="en-DE" sz="1200" kern="1200" dirty="0">
                <a:solidFill>
                  <a:schemeClr val="tx1"/>
                </a:solidFill>
                <a:effectLst/>
                <a:latin typeface="+mn-lt"/>
                <a:ea typeface="+mn-ea"/>
                <a:cs typeface="+mn-cs"/>
              </a:rPr>
              <a:t>La musique est egalement une belle forme de communication entre espèces. Ça peut être aussi simple que cela. </a:t>
            </a:r>
            <a:endParaRPr lang="en-GB" sz="1200" kern="1200" dirty="0">
              <a:solidFill>
                <a:schemeClr val="tx1"/>
              </a:solidFill>
              <a:effectLst/>
              <a:latin typeface="+mn-lt"/>
              <a:ea typeface="+mn-ea"/>
              <a:cs typeface="+mn-cs"/>
            </a:endParaRPr>
          </a:p>
        </p:txBody>
      </p:sp>
      <p:sp>
        <p:nvSpPr>
          <p:cNvPr id="4" name="Foliennummernplatzhalter 3"/>
          <p:cNvSpPr>
            <a:spLocks noGrp="1"/>
          </p:cNvSpPr>
          <p:nvPr>
            <p:ph type="sldNum" sz="quarter" idx="5"/>
          </p:nvPr>
        </p:nvSpPr>
        <p:spPr/>
        <p:txBody>
          <a:bodyPr/>
          <a:lstStyle/>
          <a:p>
            <a:fld id="{727AE45E-E74A-4D93-A178-044F1028AF26}" type="slidenum">
              <a:rPr lang="de-DE" smtClean="0"/>
              <a:t>3</a:t>
            </a:fld>
            <a:endParaRPr lang="de-DE"/>
          </a:p>
        </p:txBody>
      </p:sp>
    </p:spTree>
    <p:extLst>
      <p:ext uri="{BB962C8B-B14F-4D97-AF65-F5344CB8AC3E}">
        <p14:creationId xmlns:p14="http://schemas.microsoft.com/office/powerpoint/2010/main" val="3460731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fr-FR" sz="1200" b="0" i="0" kern="1200" dirty="0">
                <a:solidFill>
                  <a:schemeClr val="tx1"/>
                </a:solidFill>
                <a:effectLst/>
                <a:latin typeface="+mn-lt"/>
                <a:ea typeface="+mn-ea"/>
                <a:cs typeface="+mn-cs"/>
              </a:rPr>
              <a:t>En préparant cette conférence, je me suis rappelé que les baleines non seulement communiquent entre elles par des chants très complexes …mais </a:t>
            </a:r>
            <a:r>
              <a:rPr lang="fr-FR" sz="1200" b="0" i="0" kern="1200" dirty="0" err="1">
                <a:solidFill>
                  <a:schemeClr val="tx1"/>
                </a:solidFill>
                <a:effectLst/>
                <a:latin typeface="+mn-lt"/>
                <a:ea typeface="+mn-ea"/>
                <a:cs typeface="+mn-cs"/>
              </a:rPr>
              <a:t>egalement</a:t>
            </a:r>
            <a:r>
              <a:rPr lang="fr-FR" sz="1200" b="0" i="0" kern="1200" dirty="0">
                <a:solidFill>
                  <a:schemeClr val="tx1"/>
                </a:solidFill>
                <a:effectLst/>
                <a:latin typeface="+mn-lt"/>
                <a:ea typeface="+mn-ea"/>
                <a:cs typeface="+mn-cs"/>
              </a:rPr>
              <a:t> réagissent souvent au chant et à la musique des humains.</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Si un jour vous êtes en bateau pour observer des baleines, et qu'aucune n'est en vue, alors essayez de chantez 😊 – si les baleines entendent ces fréquences sonores, il y a plus de chances qu'elles </a:t>
            </a:r>
          </a:p>
          <a:p>
            <a:r>
              <a:rPr lang="fr-FR" sz="1200" b="0" i="0" kern="1200" dirty="0">
                <a:solidFill>
                  <a:schemeClr val="tx1"/>
                </a:solidFill>
                <a:effectLst/>
                <a:latin typeface="+mn-lt"/>
                <a:ea typeface="+mn-ea"/>
                <a:cs typeface="+mn-cs"/>
              </a:rPr>
              <a:t>remontent à la surface.</a:t>
            </a:r>
          </a:p>
          <a:p>
            <a:endParaRPr lang="en-GB" sz="1200" kern="1200" dirty="0">
              <a:solidFill>
                <a:schemeClr val="tx1"/>
              </a:solidFill>
              <a:effectLst/>
              <a:latin typeface="+mn-lt"/>
              <a:ea typeface="+mn-ea"/>
              <a:cs typeface="+mn-cs"/>
            </a:endParaRPr>
          </a:p>
          <a:p>
            <a:r>
              <a:rPr lang="en-DE" sz="1200" kern="1200" dirty="0">
                <a:solidFill>
                  <a:schemeClr val="tx1"/>
                </a:solidFill>
                <a:effectLst/>
                <a:latin typeface="+mn-lt"/>
                <a:ea typeface="+mn-ea"/>
                <a:cs typeface="+mn-cs"/>
              </a:rPr>
              <a:t>Mais </a:t>
            </a:r>
            <a:r>
              <a:rPr lang="en-DE" sz="1200" kern="1200" dirty="0" err="1">
                <a:solidFill>
                  <a:schemeClr val="tx1"/>
                </a:solidFill>
                <a:effectLst/>
                <a:latin typeface="+mn-lt"/>
                <a:ea typeface="+mn-ea"/>
                <a:cs typeface="+mn-cs"/>
              </a:rPr>
              <a:t>ce</a:t>
            </a:r>
            <a:r>
              <a:rPr lang="en-DE" sz="1200" kern="1200" dirty="0">
                <a:solidFill>
                  <a:schemeClr val="tx1"/>
                </a:solidFill>
                <a:effectLst/>
                <a:latin typeface="+mn-lt"/>
                <a:ea typeface="+mn-ea"/>
                <a:cs typeface="+mn-cs"/>
              </a:rPr>
              <a:t> </a:t>
            </a:r>
            <a:r>
              <a:rPr lang="en-DE" sz="1200" kern="1200" dirty="0" err="1">
                <a:solidFill>
                  <a:schemeClr val="tx1"/>
                </a:solidFill>
                <a:effectLst/>
                <a:latin typeface="+mn-lt"/>
                <a:ea typeface="+mn-ea"/>
                <a:cs typeface="+mn-cs"/>
              </a:rPr>
              <a:t>soir</a:t>
            </a:r>
            <a:r>
              <a:rPr lang="en-DE" sz="1200" kern="1200" dirty="0">
                <a:solidFill>
                  <a:schemeClr val="tx1"/>
                </a:solidFill>
                <a:effectLst/>
                <a:latin typeface="+mn-lt"/>
                <a:ea typeface="+mn-ea"/>
                <a:cs typeface="+mn-cs"/>
              </a:rPr>
              <a:t>, nous </a:t>
            </a:r>
            <a:r>
              <a:rPr lang="en-DE" sz="1200" kern="1200" dirty="0" err="1">
                <a:solidFill>
                  <a:schemeClr val="tx1"/>
                </a:solidFill>
                <a:effectLst/>
                <a:latin typeface="+mn-lt"/>
                <a:ea typeface="+mn-ea"/>
                <a:cs typeface="+mn-cs"/>
              </a:rPr>
              <a:t>parlons</a:t>
            </a:r>
            <a:r>
              <a:rPr lang="en-DE" sz="1200" kern="1200" dirty="0">
                <a:solidFill>
                  <a:schemeClr val="tx1"/>
                </a:solidFill>
                <a:effectLst/>
                <a:latin typeface="+mn-lt"/>
                <a:ea typeface="+mn-ea"/>
                <a:cs typeface="+mn-cs"/>
              </a:rPr>
              <a:t> </a:t>
            </a:r>
            <a:r>
              <a:rPr lang="en-DE" sz="1200" kern="1200" dirty="0" err="1">
                <a:solidFill>
                  <a:schemeClr val="tx1"/>
                </a:solidFill>
                <a:effectLst/>
                <a:latin typeface="+mn-lt"/>
                <a:ea typeface="+mn-ea"/>
                <a:cs typeface="+mn-cs"/>
              </a:rPr>
              <a:t>d'une</a:t>
            </a:r>
            <a:r>
              <a:rPr lang="en-DE" sz="1200" kern="1200" dirty="0">
                <a:solidFill>
                  <a:schemeClr val="tx1"/>
                </a:solidFill>
                <a:effectLst/>
                <a:latin typeface="+mn-lt"/>
                <a:ea typeface="+mn-ea"/>
                <a:cs typeface="+mn-cs"/>
              </a:rPr>
              <a:t> </a:t>
            </a:r>
            <a:r>
              <a:rPr lang="en-DE" sz="1200" kern="1200" dirty="0" err="1">
                <a:solidFill>
                  <a:schemeClr val="tx1"/>
                </a:solidFill>
                <a:effectLst/>
                <a:latin typeface="+mn-lt"/>
                <a:ea typeface="+mn-ea"/>
                <a:cs typeface="+mn-cs"/>
              </a:rPr>
              <a:t>autre</a:t>
            </a:r>
            <a:r>
              <a:rPr lang="en-DE" sz="1200" kern="1200" dirty="0">
                <a:solidFill>
                  <a:schemeClr val="tx1"/>
                </a:solidFill>
                <a:effectLst/>
                <a:latin typeface="+mn-lt"/>
                <a:ea typeface="+mn-ea"/>
                <a:cs typeface="+mn-cs"/>
              </a:rPr>
              <a:t> </a:t>
            </a:r>
            <a:r>
              <a:rPr lang="en-DE" sz="1200" kern="1200" dirty="0" err="1">
                <a:solidFill>
                  <a:schemeClr val="tx1"/>
                </a:solidFill>
                <a:effectLst/>
                <a:latin typeface="+mn-lt"/>
                <a:ea typeface="+mn-ea"/>
                <a:cs typeface="+mn-cs"/>
              </a:rPr>
              <a:t>forme</a:t>
            </a:r>
            <a:r>
              <a:rPr lang="en-DE" sz="1200" kern="1200" dirty="0">
                <a:solidFill>
                  <a:schemeClr val="tx1"/>
                </a:solidFill>
                <a:effectLst/>
                <a:latin typeface="+mn-lt"/>
                <a:ea typeface="+mn-ea"/>
                <a:cs typeface="+mn-cs"/>
              </a:rPr>
              <a:t> de relation entre les </a:t>
            </a:r>
            <a:r>
              <a:rPr lang="en-DE" sz="1200" kern="1200" dirty="0" err="1">
                <a:solidFill>
                  <a:schemeClr val="tx1"/>
                </a:solidFill>
                <a:effectLst/>
                <a:latin typeface="+mn-lt"/>
                <a:ea typeface="+mn-ea"/>
                <a:cs typeface="+mn-cs"/>
              </a:rPr>
              <a:t>humains</a:t>
            </a:r>
            <a:r>
              <a:rPr lang="en-DE" sz="1200" kern="1200" dirty="0">
                <a:solidFill>
                  <a:schemeClr val="tx1"/>
                </a:solidFill>
                <a:effectLst/>
                <a:latin typeface="+mn-lt"/>
                <a:ea typeface="+mn-ea"/>
                <a:cs typeface="+mn-cs"/>
              </a:rPr>
              <a:t> et les </a:t>
            </a:r>
            <a:r>
              <a:rPr lang="en-DE" sz="1200" kern="1200" dirty="0" err="1">
                <a:solidFill>
                  <a:schemeClr val="tx1"/>
                </a:solidFill>
                <a:effectLst/>
                <a:latin typeface="+mn-lt"/>
                <a:ea typeface="+mn-ea"/>
                <a:cs typeface="+mn-cs"/>
              </a:rPr>
              <a:t>animaux</a:t>
            </a:r>
            <a:r>
              <a:rPr lang="en-DE" sz="1200" kern="1200" dirty="0">
                <a:solidFill>
                  <a:schemeClr val="tx1"/>
                </a:solidFill>
                <a:effectLst/>
                <a:latin typeface="+mn-lt"/>
                <a:ea typeface="+mn-ea"/>
                <a:cs typeface="+mn-cs"/>
              </a:rPr>
              <a:t>. Nous </a:t>
            </a:r>
            <a:r>
              <a:rPr lang="en-DE" sz="1200" kern="1200" dirty="0" err="1">
                <a:solidFill>
                  <a:schemeClr val="tx1"/>
                </a:solidFill>
                <a:effectLst/>
                <a:latin typeface="+mn-lt"/>
                <a:ea typeface="+mn-ea"/>
                <a:cs typeface="+mn-cs"/>
              </a:rPr>
              <a:t>parlons</a:t>
            </a:r>
            <a:r>
              <a:rPr lang="en-DE" sz="1200" kern="1200" dirty="0">
                <a:solidFill>
                  <a:schemeClr val="tx1"/>
                </a:solidFill>
                <a:effectLst/>
                <a:latin typeface="+mn-lt"/>
                <a:ea typeface="+mn-ea"/>
                <a:cs typeface="+mn-cs"/>
              </a:rPr>
              <a:t> de communication </a:t>
            </a:r>
            <a:r>
              <a:rPr lang="en-DE" sz="1200" kern="1200" dirty="0" err="1">
                <a:solidFill>
                  <a:schemeClr val="tx1"/>
                </a:solidFill>
                <a:effectLst/>
                <a:latin typeface="+mn-lt"/>
                <a:ea typeface="+mn-ea"/>
                <a:cs typeface="+mn-cs"/>
              </a:rPr>
              <a:t>animale</a:t>
            </a:r>
            <a:r>
              <a:rPr lang="en-DE" sz="1200" kern="1200" dirty="0">
                <a:solidFill>
                  <a:schemeClr val="tx1"/>
                </a:solidFill>
                <a:effectLst/>
                <a:latin typeface="+mn-lt"/>
                <a:ea typeface="+mn-ea"/>
                <a:cs typeface="+mn-cs"/>
              </a:rPr>
              <a:t>. </a:t>
            </a:r>
          </a:p>
          <a:p>
            <a:endParaRPr lang="de-DE" sz="1200" kern="1200" dirty="0">
              <a:solidFill>
                <a:schemeClr val="tx1"/>
              </a:solidFill>
              <a:effectLst/>
              <a:latin typeface="+mn-lt"/>
              <a:ea typeface="+mn-ea"/>
              <a:cs typeface="+mn-cs"/>
            </a:endParaRPr>
          </a:p>
          <a:p>
            <a:r>
              <a:rPr lang="en-DE" sz="1200" kern="1200" dirty="0">
                <a:solidFill>
                  <a:schemeClr val="tx1"/>
                </a:solidFill>
                <a:effectLst/>
                <a:latin typeface="+mn-lt"/>
                <a:ea typeface="+mn-ea"/>
                <a:cs typeface="+mn-cs"/>
              </a:rPr>
              <a:t>Ca n’est pas du dressage d’animaux, ni du comportementalisme. </a:t>
            </a:r>
          </a:p>
          <a:p>
            <a:endParaRPr lang="de-DE" sz="1200" kern="1200" dirty="0">
              <a:solidFill>
                <a:schemeClr val="tx1"/>
              </a:solidFill>
              <a:effectLst/>
              <a:latin typeface="+mn-lt"/>
              <a:ea typeface="+mn-ea"/>
              <a:cs typeface="+mn-cs"/>
            </a:endParaRPr>
          </a:p>
          <a:p>
            <a:r>
              <a:rPr lang="en-DE" sz="1200" kern="1200" dirty="0">
                <a:solidFill>
                  <a:schemeClr val="tx1"/>
                </a:solidFill>
                <a:effectLst/>
                <a:latin typeface="+mn-lt"/>
                <a:ea typeface="+mn-ea"/>
                <a:cs typeface="+mn-cs"/>
              </a:rPr>
              <a:t>Il s’agit </a:t>
            </a:r>
            <a:r>
              <a:rPr lang="en-GB" sz="1200" kern="1200" dirty="0">
                <a:solidFill>
                  <a:schemeClr val="tx1"/>
                </a:solidFill>
                <a:effectLst/>
                <a:latin typeface="+mn-lt"/>
                <a:ea typeface="+mn-ea"/>
                <a:cs typeface="+mn-cs"/>
              </a:rPr>
              <a:t>pour </a:t>
            </a:r>
            <a:r>
              <a:rPr lang="en-GB" sz="1200" kern="1200" dirty="0" err="1">
                <a:solidFill>
                  <a:schemeClr val="tx1"/>
                </a:solidFill>
                <a:effectLst/>
                <a:latin typeface="+mn-lt"/>
                <a:ea typeface="+mn-ea"/>
                <a:cs typeface="+mn-cs"/>
              </a:rPr>
              <a:t>moi</a:t>
            </a:r>
            <a:r>
              <a:rPr lang="en-GB" sz="1200" kern="1200" dirty="0">
                <a:solidFill>
                  <a:schemeClr val="tx1"/>
                </a:solidFill>
                <a:effectLst/>
                <a:latin typeface="+mn-lt"/>
                <a:ea typeface="+mn-ea"/>
                <a:cs typeface="+mn-cs"/>
              </a:rPr>
              <a:t> </a:t>
            </a:r>
            <a:r>
              <a:rPr lang="en-DE" sz="1200" kern="1200" dirty="0">
                <a:solidFill>
                  <a:schemeClr val="tx1"/>
                </a:solidFill>
                <a:effectLst/>
                <a:latin typeface="+mn-lt"/>
                <a:ea typeface="+mn-ea"/>
                <a:cs typeface="+mn-cs"/>
              </a:rPr>
              <a:t>de donner </a:t>
            </a:r>
            <a:r>
              <a:rPr lang="en-DE" sz="1200" kern="1200" dirty="0" err="1">
                <a:solidFill>
                  <a:schemeClr val="tx1"/>
                </a:solidFill>
                <a:effectLst/>
                <a:latin typeface="+mn-lt"/>
                <a:ea typeface="+mn-ea"/>
                <a:cs typeface="+mn-cs"/>
              </a:rPr>
              <a:t>une</a:t>
            </a:r>
            <a:r>
              <a:rPr lang="en-DE" sz="1200" kern="1200" dirty="0">
                <a:solidFill>
                  <a:schemeClr val="tx1"/>
                </a:solidFill>
                <a:effectLst/>
                <a:latin typeface="+mn-lt"/>
                <a:ea typeface="+mn-ea"/>
                <a:cs typeface="+mn-cs"/>
              </a:rPr>
              <a:t> voix aux </a:t>
            </a:r>
            <a:r>
              <a:rPr lang="en-DE" sz="1200" kern="1200" dirty="0" err="1">
                <a:solidFill>
                  <a:schemeClr val="tx1"/>
                </a:solidFill>
                <a:effectLst/>
                <a:latin typeface="+mn-lt"/>
                <a:ea typeface="+mn-ea"/>
                <a:cs typeface="+mn-cs"/>
              </a:rPr>
              <a:t>animaux</a:t>
            </a:r>
            <a:r>
              <a:rPr lang="en-DE" sz="1200" kern="1200" dirty="0">
                <a:solidFill>
                  <a:schemeClr val="tx1"/>
                </a:solidFill>
                <a:effectLst/>
                <a:latin typeface="+mn-lt"/>
                <a:ea typeface="+mn-ea"/>
                <a:cs typeface="+mn-cs"/>
              </a:rPr>
              <a:t>, </a:t>
            </a:r>
            <a:r>
              <a:rPr lang="en-DE" sz="1200" kern="1200" dirty="0" err="1">
                <a:solidFill>
                  <a:schemeClr val="tx1"/>
                </a:solidFill>
                <a:effectLst/>
                <a:latin typeface="+mn-lt"/>
                <a:ea typeface="+mn-ea"/>
                <a:cs typeface="+mn-cs"/>
              </a:rPr>
              <a:t>en</a:t>
            </a:r>
            <a:r>
              <a:rPr lang="en-DE" sz="1200" kern="1200" dirty="0">
                <a:solidFill>
                  <a:schemeClr val="tx1"/>
                </a:solidFill>
                <a:effectLst/>
                <a:latin typeface="+mn-lt"/>
                <a:ea typeface="+mn-ea"/>
                <a:cs typeface="+mn-cs"/>
              </a:rPr>
              <a:t> </a:t>
            </a:r>
            <a:r>
              <a:rPr lang="en-DE" sz="1200" kern="1200" dirty="0" err="1">
                <a:solidFill>
                  <a:schemeClr val="tx1"/>
                </a:solidFill>
                <a:effectLst/>
                <a:latin typeface="+mn-lt"/>
                <a:ea typeface="+mn-ea"/>
                <a:cs typeface="+mn-cs"/>
              </a:rPr>
              <a:t>oubliant</a:t>
            </a:r>
            <a:r>
              <a:rPr lang="en-DE" sz="1200" kern="1200" dirty="0">
                <a:solidFill>
                  <a:schemeClr val="tx1"/>
                </a:solidFill>
                <a:effectLst/>
                <a:latin typeface="+mn-lt"/>
                <a:ea typeface="+mn-ea"/>
                <a:cs typeface="+mn-cs"/>
              </a:rPr>
              <a:t> </a:t>
            </a:r>
            <a:r>
              <a:rPr lang="en-DE" sz="1200" kern="1200" dirty="0" err="1">
                <a:solidFill>
                  <a:schemeClr val="tx1"/>
                </a:solidFill>
                <a:effectLst/>
                <a:latin typeface="+mn-lt"/>
                <a:ea typeface="+mn-ea"/>
                <a:cs typeface="+mn-cs"/>
              </a:rPr>
              <a:t>nos</a:t>
            </a:r>
            <a:r>
              <a:rPr lang="en-DE" sz="1200" kern="1200" dirty="0">
                <a:solidFill>
                  <a:schemeClr val="tx1"/>
                </a:solidFill>
                <a:effectLst/>
                <a:latin typeface="+mn-lt"/>
                <a:ea typeface="+mn-ea"/>
                <a:cs typeface="+mn-cs"/>
              </a:rPr>
              <a:t> pre-conceptions, et </a:t>
            </a:r>
            <a:r>
              <a:rPr lang="en-DE" sz="1200" kern="1200" dirty="0" err="1">
                <a:solidFill>
                  <a:schemeClr val="tx1"/>
                </a:solidFill>
                <a:effectLst/>
                <a:latin typeface="+mn-lt"/>
                <a:ea typeface="+mn-ea"/>
                <a:cs typeface="+mn-cs"/>
              </a:rPr>
              <a:t>notre</a:t>
            </a:r>
            <a:r>
              <a:rPr lang="en-DE" sz="1200" kern="1200" dirty="0">
                <a:solidFill>
                  <a:schemeClr val="tx1"/>
                </a:solidFill>
                <a:effectLst/>
                <a:latin typeface="+mn-lt"/>
                <a:ea typeface="+mn-ea"/>
                <a:cs typeface="+mn-cs"/>
              </a:rPr>
              <a:t> </a:t>
            </a:r>
            <a:r>
              <a:rPr lang="en-DE" sz="1200" kern="1200" dirty="0" err="1">
                <a:solidFill>
                  <a:schemeClr val="tx1"/>
                </a:solidFill>
                <a:effectLst/>
                <a:latin typeface="+mn-lt"/>
                <a:ea typeface="+mn-ea"/>
                <a:cs typeface="+mn-cs"/>
              </a:rPr>
              <a:t>facon</a:t>
            </a:r>
            <a:r>
              <a:rPr lang="en-DE" sz="1200" kern="1200" dirty="0">
                <a:solidFill>
                  <a:schemeClr val="tx1"/>
                </a:solidFill>
                <a:effectLst/>
                <a:latin typeface="+mn-lt"/>
                <a:ea typeface="+mn-ea"/>
                <a:cs typeface="+mn-cs"/>
              </a:rPr>
              <a:t> de les classifier: </a:t>
            </a:r>
            <a:r>
              <a:rPr lang="en-DE" sz="1200" kern="1200" dirty="0" err="1">
                <a:solidFill>
                  <a:schemeClr val="tx1"/>
                </a:solidFill>
                <a:effectLst/>
                <a:latin typeface="+mn-lt"/>
                <a:ea typeface="+mn-ea"/>
                <a:cs typeface="+mn-cs"/>
              </a:rPr>
              <a:t>animaux</a:t>
            </a:r>
            <a:r>
              <a:rPr lang="en-DE" sz="1200" kern="1200" dirty="0">
                <a:solidFill>
                  <a:schemeClr val="tx1"/>
                </a:solidFill>
                <a:effectLst/>
                <a:latin typeface="+mn-lt"/>
                <a:ea typeface="+mn-ea"/>
                <a:cs typeface="+mn-cs"/>
              </a:rPr>
              <a:t> </a:t>
            </a:r>
            <a:r>
              <a:rPr lang="en-DE" sz="1200" kern="1200" dirty="0" err="1">
                <a:solidFill>
                  <a:schemeClr val="tx1"/>
                </a:solidFill>
                <a:effectLst/>
                <a:latin typeface="+mn-lt"/>
                <a:ea typeface="+mn-ea"/>
                <a:cs typeface="+mn-cs"/>
              </a:rPr>
              <a:t>d'élevage</a:t>
            </a:r>
            <a:r>
              <a:rPr lang="en-DE" sz="1200" kern="1200" dirty="0">
                <a:solidFill>
                  <a:schemeClr val="tx1"/>
                </a:solidFill>
                <a:effectLst/>
                <a:latin typeface="+mn-lt"/>
                <a:ea typeface="+mn-ea"/>
                <a:cs typeface="+mn-cs"/>
              </a:rPr>
              <a:t>, </a:t>
            </a:r>
            <a:r>
              <a:rPr lang="en-DE" sz="1200" kern="1200" dirty="0" err="1">
                <a:solidFill>
                  <a:schemeClr val="tx1"/>
                </a:solidFill>
                <a:effectLst/>
                <a:latin typeface="+mn-lt"/>
                <a:ea typeface="+mn-ea"/>
                <a:cs typeface="+mn-cs"/>
              </a:rPr>
              <a:t>animaux</a:t>
            </a:r>
            <a:r>
              <a:rPr lang="en-DE" sz="1200" kern="1200" dirty="0">
                <a:solidFill>
                  <a:schemeClr val="tx1"/>
                </a:solidFill>
                <a:effectLst/>
                <a:latin typeface="+mn-lt"/>
                <a:ea typeface="+mn-ea"/>
                <a:cs typeface="+mn-cs"/>
              </a:rPr>
              <a:t> domestiques, </a:t>
            </a:r>
            <a:r>
              <a:rPr lang="en-DE" sz="1200" kern="1200" dirty="0" err="1">
                <a:solidFill>
                  <a:schemeClr val="tx1"/>
                </a:solidFill>
                <a:effectLst/>
                <a:latin typeface="+mn-lt"/>
                <a:ea typeface="+mn-ea"/>
                <a:cs typeface="+mn-cs"/>
              </a:rPr>
              <a:t>nuisibles</a:t>
            </a:r>
            <a:r>
              <a:rPr lang="en-DE" sz="1200" kern="1200" dirty="0">
                <a:solidFill>
                  <a:schemeClr val="tx1"/>
                </a:solidFill>
                <a:effectLst/>
                <a:latin typeface="+mn-lt"/>
                <a:ea typeface="+mn-ea"/>
                <a:cs typeface="+mn-cs"/>
              </a:rPr>
              <a:t>, </a:t>
            </a:r>
            <a:r>
              <a:rPr lang="en-DE" sz="1200" kern="1200" dirty="0" err="1">
                <a:solidFill>
                  <a:schemeClr val="tx1"/>
                </a:solidFill>
                <a:effectLst/>
                <a:latin typeface="+mn-lt"/>
                <a:ea typeface="+mn-ea"/>
                <a:cs typeface="+mn-cs"/>
              </a:rPr>
              <a:t>dangereux</a:t>
            </a:r>
            <a:r>
              <a:rPr lang="en-DE"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endParaRPr lang="de-DE" sz="1200" kern="1200" dirty="0">
              <a:solidFill>
                <a:schemeClr val="tx1"/>
              </a:solidFill>
              <a:effectLst/>
              <a:latin typeface="+mn-lt"/>
              <a:ea typeface="+mn-ea"/>
              <a:cs typeface="+mn-cs"/>
            </a:endParaRPr>
          </a:p>
          <a:p>
            <a:r>
              <a:rPr lang="en-DE" sz="1200" kern="1200" dirty="0">
                <a:solidFill>
                  <a:schemeClr val="tx1"/>
                </a:solidFill>
                <a:effectLst/>
                <a:latin typeface="+mn-lt"/>
                <a:ea typeface="+mn-ea"/>
                <a:cs typeface="+mn-cs"/>
              </a:rPr>
              <a:t>La communication animale s'adresse indiferrement à tous les animaux, de manière naturelle.</a:t>
            </a:r>
          </a:p>
        </p:txBody>
      </p:sp>
      <p:sp>
        <p:nvSpPr>
          <p:cNvPr id="4" name="Foliennummernplatzhalter 3"/>
          <p:cNvSpPr>
            <a:spLocks noGrp="1"/>
          </p:cNvSpPr>
          <p:nvPr>
            <p:ph type="sldNum" sz="quarter" idx="5"/>
          </p:nvPr>
        </p:nvSpPr>
        <p:spPr/>
        <p:txBody>
          <a:bodyPr/>
          <a:lstStyle/>
          <a:p>
            <a:fld id="{727AE45E-E74A-4D93-A178-044F1028AF26}" type="slidenum">
              <a:rPr lang="de-DE" smtClean="0"/>
              <a:t>4</a:t>
            </a:fld>
            <a:endParaRPr lang="de-DE"/>
          </a:p>
        </p:txBody>
      </p:sp>
    </p:spTree>
    <p:extLst>
      <p:ext uri="{BB962C8B-B14F-4D97-AF65-F5344CB8AC3E}">
        <p14:creationId xmlns:p14="http://schemas.microsoft.com/office/powerpoint/2010/main" val="18630607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sz="1200" b="0" i="0" kern="1200" dirty="0">
                <a:solidFill>
                  <a:schemeClr val="tx1"/>
                </a:solidFill>
                <a:effectLst/>
                <a:latin typeface="+mn-lt"/>
                <a:ea typeface="+mn-ea"/>
                <a:cs typeface="+mn-cs"/>
              </a:rPr>
              <a:t>Un mot rapide sur mes premières expériences avec la communication animale.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200" b="0" i="0" kern="1200" dirty="0">
              <a:solidFill>
                <a:schemeClr val="tx1"/>
              </a:solidFill>
              <a:effectLst/>
              <a:latin typeface="+mn-lt"/>
              <a:ea typeface="+mn-ea"/>
              <a:cs typeface="+mn-cs"/>
            </a:endParaRPr>
          </a:p>
          <a:p>
            <a:r>
              <a:rPr lang="en-DE" sz="1200" kern="1200" dirty="0">
                <a:solidFill>
                  <a:schemeClr val="tx1"/>
                </a:solidFill>
                <a:effectLst/>
                <a:latin typeface="+mn-lt"/>
                <a:ea typeface="+mn-ea"/>
                <a:cs typeface="+mn-cs"/>
              </a:rPr>
              <a:t>Je n'ai pas toujours travaillé dans ce domaine. </a:t>
            </a:r>
            <a:r>
              <a:rPr lang="en-DE" sz="1200" kern="1200" dirty="0" err="1">
                <a:solidFill>
                  <a:schemeClr val="tx1"/>
                </a:solidFill>
                <a:effectLst/>
                <a:latin typeface="+mn-lt"/>
                <a:ea typeface="+mn-ea"/>
                <a:cs typeface="+mn-cs"/>
              </a:rPr>
              <a:t>J'ai</a:t>
            </a:r>
            <a:r>
              <a:rPr lang="en-DE" sz="1200" kern="1200" dirty="0">
                <a:solidFill>
                  <a:schemeClr val="tx1"/>
                </a:solidFill>
                <a:effectLst/>
                <a:latin typeface="+mn-lt"/>
                <a:ea typeface="+mn-ea"/>
                <a:cs typeface="+mn-cs"/>
              </a:rPr>
              <a:t> </a:t>
            </a:r>
            <a:r>
              <a:rPr lang="en-DE" sz="1200" kern="1200" dirty="0" err="1">
                <a:solidFill>
                  <a:schemeClr val="tx1"/>
                </a:solidFill>
                <a:effectLst/>
                <a:latin typeface="+mn-lt"/>
                <a:ea typeface="+mn-ea"/>
                <a:cs typeface="+mn-cs"/>
              </a:rPr>
              <a:t>longtemps</a:t>
            </a:r>
            <a:r>
              <a:rPr lang="en-DE" sz="1200" kern="1200" dirty="0">
                <a:solidFill>
                  <a:schemeClr val="tx1"/>
                </a:solidFill>
                <a:effectLst/>
                <a:latin typeface="+mn-lt"/>
                <a:ea typeface="+mn-ea"/>
                <a:cs typeface="+mn-cs"/>
              </a:rPr>
              <a:t> </a:t>
            </a:r>
            <a:r>
              <a:rPr lang="en-DE" sz="1200" kern="1200" dirty="0" err="1">
                <a:solidFill>
                  <a:schemeClr val="tx1"/>
                </a:solidFill>
                <a:effectLst/>
                <a:latin typeface="+mn-lt"/>
                <a:ea typeface="+mn-ea"/>
                <a:cs typeface="+mn-cs"/>
              </a:rPr>
              <a:t>travaillé</a:t>
            </a:r>
            <a:r>
              <a:rPr lang="en-DE" sz="1200" kern="1200" dirty="0">
                <a:solidFill>
                  <a:schemeClr val="tx1"/>
                </a:solidFill>
                <a:effectLst/>
                <a:latin typeface="+mn-lt"/>
                <a:ea typeface="+mn-ea"/>
                <a:cs typeface="+mn-cs"/>
              </a:rPr>
              <a:t> </a:t>
            </a:r>
            <a:r>
              <a:rPr lang="en-DE" sz="1200" kern="1200" dirty="0" err="1">
                <a:solidFill>
                  <a:schemeClr val="tx1"/>
                </a:solidFill>
                <a:effectLst/>
                <a:latin typeface="+mn-lt"/>
                <a:ea typeface="+mn-ea"/>
                <a:cs typeface="+mn-cs"/>
              </a:rPr>
              <a:t>comme</a:t>
            </a:r>
            <a:r>
              <a:rPr lang="en-DE"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communicante</a:t>
            </a:r>
            <a:r>
              <a:rPr lang="en-GB" sz="1200" kern="1200" dirty="0">
                <a:solidFill>
                  <a:schemeClr val="tx1"/>
                </a:solidFill>
                <a:effectLst/>
                <a:latin typeface="+mn-lt"/>
                <a:ea typeface="+mn-ea"/>
                <a:cs typeface="+mn-cs"/>
              </a:rPr>
              <a:t>, </a:t>
            </a:r>
            <a:r>
              <a:rPr lang="en-DE" sz="1200" kern="1200" dirty="0" err="1">
                <a:solidFill>
                  <a:schemeClr val="tx1"/>
                </a:solidFill>
                <a:effectLst/>
                <a:latin typeface="+mn-lt"/>
                <a:ea typeface="+mn-ea"/>
                <a:cs typeface="+mn-cs"/>
              </a:rPr>
              <a:t>traductrice</a:t>
            </a:r>
            <a:r>
              <a:rPr lang="en-DE" sz="1200" kern="1200" dirty="0">
                <a:solidFill>
                  <a:schemeClr val="tx1"/>
                </a:solidFill>
                <a:effectLst/>
                <a:latin typeface="+mn-lt"/>
                <a:ea typeface="+mn-ea"/>
                <a:cs typeface="+mn-cs"/>
              </a:rPr>
              <a:t> et </a:t>
            </a:r>
            <a:r>
              <a:rPr lang="en-DE" sz="1200" kern="1200" dirty="0" err="1">
                <a:solidFill>
                  <a:schemeClr val="tx1"/>
                </a:solidFill>
                <a:effectLst/>
                <a:latin typeface="+mn-lt"/>
                <a:ea typeface="+mn-ea"/>
                <a:cs typeface="+mn-cs"/>
              </a:rPr>
              <a:t>interprète</a:t>
            </a:r>
            <a:r>
              <a:rPr lang="en-DE" sz="1200" kern="1200" dirty="0">
                <a:solidFill>
                  <a:schemeClr val="tx1"/>
                </a:solidFill>
                <a:effectLst/>
                <a:latin typeface="+mn-lt"/>
                <a:ea typeface="+mn-ea"/>
                <a:cs typeface="+mn-cs"/>
              </a:rPr>
              <a:t>. </a:t>
            </a:r>
          </a:p>
          <a:p>
            <a:endParaRPr lang="en-GB" sz="1200" kern="1200" dirty="0">
              <a:solidFill>
                <a:schemeClr val="tx1"/>
              </a:solidFill>
              <a:effectLst/>
              <a:latin typeface="+mn-lt"/>
              <a:ea typeface="+mn-ea"/>
              <a:cs typeface="+mn-cs"/>
            </a:endParaRPr>
          </a:p>
          <a:p>
            <a:r>
              <a:rPr lang="en-DE" sz="1200" kern="1200" dirty="0">
                <a:solidFill>
                  <a:schemeClr val="tx1"/>
                </a:solidFill>
                <a:effectLst/>
                <a:latin typeface="+mn-lt"/>
                <a:ea typeface="+mn-ea"/>
                <a:cs typeface="+mn-cs"/>
              </a:rPr>
              <a:t>Et il y a </a:t>
            </a:r>
            <a:r>
              <a:rPr lang="en-DE" sz="1200" kern="1200" dirty="0" err="1">
                <a:solidFill>
                  <a:schemeClr val="tx1"/>
                </a:solidFill>
                <a:effectLst/>
                <a:latin typeface="+mn-lt"/>
                <a:ea typeface="+mn-ea"/>
                <a:cs typeface="+mn-cs"/>
              </a:rPr>
              <a:t>quelques</a:t>
            </a:r>
            <a:r>
              <a:rPr lang="en-DE" sz="1200" kern="1200" dirty="0">
                <a:solidFill>
                  <a:schemeClr val="tx1"/>
                </a:solidFill>
                <a:effectLst/>
                <a:latin typeface="+mn-lt"/>
                <a:ea typeface="+mn-ea"/>
                <a:cs typeface="+mn-cs"/>
              </a:rPr>
              <a:t> </a:t>
            </a:r>
            <a:r>
              <a:rPr lang="en-DE" sz="1200" kern="1200" dirty="0" err="1">
                <a:solidFill>
                  <a:schemeClr val="tx1"/>
                </a:solidFill>
                <a:effectLst/>
                <a:latin typeface="+mn-lt"/>
                <a:ea typeface="+mn-ea"/>
                <a:cs typeface="+mn-cs"/>
              </a:rPr>
              <a:t>années</a:t>
            </a:r>
            <a:r>
              <a:rPr lang="en-DE" sz="1200" kern="1200" dirty="0">
                <a:solidFill>
                  <a:schemeClr val="tx1"/>
                </a:solidFill>
                <a:effectLst/>
                <a:latin typeface="+mn-lt"/>
                <a:ea typeface="+mn-ea"/>
                <a:cs typeface="+mn-cs"/>
              </a:rPr>
              <a:t>, je suis passée de la communication humaine, </a:t>
            </a:r>
            <a:r>
              <a:rPr lang="en-DE" sz="1200" kern="1200" dirty="0" err="1">
                <a:solidFill>
                  <a:schemeClr val="tx1"/>
                </a:solidFill>
                <a:effectLst/>
                <a:latin typeface="+mn-lt"/>
                <a:ea typeface="+mn-ea"/>
                <a:cs typeface="+mn-cs"/>
              </a:rPr>
              <a:t>interculturelle</a:t>
            </a:r>
            <a:r>
              <a:rPr lang="en-DE" sz="1200" kern="1200" dirty="0">
                <a:solidFill>
                  <a:schemeClr val="tx1"/>
                </a:solidFill>
                <a:effectLst/>
                <a:latin typeface="+mn-lt"/>
                <a:ea typeface="+mn-ea"/>
                <a:cs typeface="+mn-cs"/>
              </a:rPr>
              <a:t>, à la communication entre </a:t>
            </a:r>
            <a:r>
              <a:rPr lang="en-DE" sz="1200" kern="1200" dirty="0" err="1">
                <a:solidFill>
                  <a:schemeClr val="tx1"/>
                </a:solidFill>
                <a:effectLst/>
                <a:latin typeface="+mn-lt"/>
                <a:ea typeface="+mn-ea"/>
                <a:cs typeface="+mn-cs"/>
              </a:rPr>
              <a:t>espèces</a:t>
            </a:r>
            <a:r>
              <a:rPr lang="en-DE" sz="1200" kern="1200" dirty="0">
                <a:solidFill>
                  <a:schemeClr val="tx1"/>
                </a:solidFill>
                <a:effectLst/>
                <a:latin typeface="+mn-lt"/>
                <a:ea typeface="+mn-ea"/>
                <a:cs typeface="+mn-cs"/>
              </a:rPr>
              <a:t>. </a:t>
            </a:r>
          </a:p>
          <a:p>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fr-FR" sz="1200" b="0" i="0" kern="1200" dirty="0">
                <a:solidFill>
                  <a:schemeClr val="tx1"/>
                </a:solidFill>
                <a:effectLst/>
                <a:latin typeface="+mn-lt"/>
                <a:ea typeface="+mn-ea"/>
                <a:cs typeface="+mn-cs"/>
              </a:rPr>
              <a:t>La communication est donc restée mon domaine mais aujourd'hui, j'ai le plaisir de servir de passerelle entre les humains et les animaux. </a:t>
            </a: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fr-FR" sz="1200" b="0" i="0" kern="1200" dirty="0">
                <a:solidFill>
                  <a:schemeClr val="tx1"/>
                </a:solidFill>
                <a:effectLst/>
                <a:latin typeface="+mn-lt"/>
                <a:ea typeface="+mn-ea"/>
                <a:cs typeface="+mn-cs"/>
              </a:rPr>
              <a:t>J'aide à résoudre les nombreux malentendus et questions qui apparaissent dans cette relation.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fr-FR" sz="1200" b="0" i="0" kern="1200" dirty="0">
                <a:solidFill>
                  <a:schemeClr val="tx1"/>
                </a:solidFill>
                <a:effectLst/>
                <a:latin typeface="+mn-lt"/>
                <a:ea typeface="+mn-ea"/>
                <a:cs typeface="+mn-cs"/>
              </a:rPr>
              <a:t>C'est un travail passionnant, dont je suis reconnaissante. </a:t>
            </a:r>
          </a:p>
          <a:p>
            <a:pPr marL="0" marR="0" lvl="0" indent="0" algn="l" defTabSz="914400" rtl="0" eaLnBrk="1" fontAlgn="auto" latinLnBrk="0" hangingPunct="1">
              <a:lnSpc>
                <a:spcPct val="100000"/>
              </a:lnSpc>
              <a:spcBef>
                <a:spcPts val="0"/>
              </a:spcBef>
              <a:spcAft>
                <a:spcPts val="0"/>
              </a:spcAft>
              <a:buClrTx/>
              <a:buSzTx/>
              <a:buFontTx/>
              <a:buNone/>
              <a:tabLst/>
              <a:defRPr/>
            </a:pPr>
            <a:r>
              <a:rPr lang="fr-FR" sz="1200" b="0" i="0" kern="1200" dirty="0" err="1">
                <a:solidFill>
                  <a:schemeClr val="tx1"/>
                </a:solidFill>
                <a:effectLst/>
                <a:latin typeface="+mn-lt"/>
                <a:ea typeface="+mn-ea"/>
                <a:cs typeface="+mn-cs"/>
              </a:rPr>
              <a:t>Meme</a:t>
            </a:r>
            <a:r>
              <a:rPr lang="fr-FR" sz="1200" b="0" i="0" kern="1200" dirty="0">
                <a:solidFill>
                  <a:schemeClr val="tx1"/>
                </a:solidFill>
                <a:effectLst/>
                <a:latin typeface="+mn-lt"/>
                <a:ea typeface="+mn-ea"/>
                <a:cs typeface="+mn-cs"/>
              </a:rPr>
              <a:t> s’il peut parfois me mettre a l</a:t>
            </a:r>
            <a:r>
              <a:rPr lang="de-DE" sz="1200" b="0" i="0" kern="1200" dirty="0">
                <a:solidFill>
                  <a:schemeClr val="tx1"/>
                </a:solidFill>
                <a:effectLst/>
                <a:latin typeface="+mn-lt"/>
                <a:ea typeface="+mn-ea"/>
                <a:cs typeface="+mn-cs"/>
              </a:rPr>
              <a:t>‘</a:t>
            </a:r>
            <a:r>
              <a:rPr lang="de-DE" sz="1200" b="0" i="0" kern="1200" dirty="0" err="1">
                <a:solidFill>
                  <a:schemeClr val="tx1"/>
                </a:solidFill>
                <a:effectLst/>
                <a:latin typeface="+mn-lt"/>
                <a:ea typeface="+mn-ea"/>
                <a:cs typeface="+mn-cs"/>
              </a:rPr>
              <a:t>epreuve</a:t>
            </a:r>
            <a:r>
              <a:rPr lang="fr-FR" sz="1200" b="0" i="0" kern="1200" dirty="0">
                <a:solidFill>
                  <a:schemeClr val="tx1"/>
                </a:solidFill>
                <a:effectLst/>
                <a:latin typeface="+mn-lt"/>
                <a:ea typeface="+mn-ea"/>
                <a:cs typeface="+mn-cs"/>
              </a:rPr>
              <a:t>.</a:t>
            </a:r>
          </a:p>
        </p:txBody>
      </p:sp>
      <p:sp>
        <p:nvSpPr>
          <p:cNvPr id="4" name="Foliennummernplatzhalter 3"/>
          <p:cNvSpPr>
            <a:spLocks noGrp="1"/>
          </p:cNvSpPr>
          <p:nvPr>
            <p:ph type="sldNum" sz="quarter" idx="5"/>
          </p:nvPr>
        </p:nvSpPr>
        <p:spPr/>
        <p:txBody>
          <a:bodyPr/>
          <a:lstStyle/>
          <a:p>
            <a:fld id="{727AE45E-E74A-4D93-A178-044F1028AF26}" type="slidenum">
              <a:rPr lang="de-DE" smtClean="0"/>
              <a:t>5</a:t>
            </a:fld>
            <a:endParaRPr lang="de-DE"/>
          </a:p>
        </p:txBody>
      </p:sp>
    </p:spTree>
    <p:extLst>
      <p:ext uri="{BB962C8B-B14F-4D97-AF65-F5344CB8AC3E}">
        <p14:creationId xmlns:p14="http://schemas.microsoft.com/office/powerpoint/2010/main" val="8624898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fr-FR" sz="1200" b="0" i="0" kern="1200" dirty="0">
                <a:solidFill>
                  <a:schemeClr val="tx1"/>
                </a:solidFill>
                <a:effectLst/>
                <a:latin typeface="+mn-lt"/>
                <a:ea typeface="+mn-ea"/>
                <a:cs typeface="+mn-cs"/>
              </a:rPr>
              <a:t>Dans certaines conversations avec les animaux, je dois encore dépasser mes propres doutes et élargir mes horizons.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Ma vision du monde a été bousculée plusieurs fois.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Mais au fond, tout ce chemin a toujours eu du sens pour moi.</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Mon aide, mon compagnon de route et mon coach, c’est ma propre chienne, Lexie – vous la voyez ici sur la photo.</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Certains d'entre vous sont peut-être déjà familiers avec cette forme de communication.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Pour d’autres, ca peut </a:t>
            </a:r>
            <a:r>
              <a:rPr lang="fr-FR" sz="1200" b="0" i="0" kern="1200" dirty="0" err="1">
                <a:solidFill>
                  <a:schemeClr val="tx1"/>
                </a:solidFill>
                <a:effectLst/>
                <a:latin typeface="+mn-lt"/>
                <a:ea typeface="+mn-ea"/>
                <a:cs typeface="+mn-cs"/>
              </a:rPr>
              <a:t>etre</a:t>
            </a:r>
            <a:r>
              <a:rPr lang="fr-FR" sz="1200" b="0" i="0" kern="1200" dirty="0">
                <a:solidFill>
                  <a:schemeClr val="tx1"/>
                </a:solidFill>
                <a:effectLst/>
                <a:latin typeface="+mn-lt"/>
                <a:ea typeface="+mn-ea"/>
                <a:cs typeface="+mn-cs"/>
              </a:rPr>
              <a:t> moins </a:t>
            </a:r>
            <a:r>
              <a:rPr lang="fr-FR" sz="1200" b="0" i="0" kern="1200" dirty="0" err="1">
                <a:solidFill>
                  <a:schemeClr val="tx1"/>
                </a:solidFill>
                <a:effectLst/>
                <a:latin typeface="+mn-lt"/>
                <a:ea typeface="+mn-ea"/>
                <a:cs typeface="+mn-cs"/>
              </a:rPr>
              <a:t>evident</a:t>
            </a:r>
            <a:r>
              <a:rPr lang="fr-FR" sz="1200" b="0" i="0" kern="1200" dirty="0">
                <a:solidFill>
                  <a:schemeClr val="tx1"/>
                </a:solidFill>
                <a:effectLst/>
                <a:latin typeface="+mn-lt"/>
                <a:ea typeface="+mn-ea"/>
                <a:cs typeface="+mn-cs"/>
              </a:rPr>
              <a:t>. Vous avez peut-être aussi des doutes sur le sujet.</a:t>
            </a:r>
          </a:p>
          <a:p>
            <a:r>
              <a:rPr lang="fr-FR" sz="1200" b="0" i="0" kern="1200" dirty="0">
                <a:solidFill>
                  <a:schemeClr val="tx1"/>
                </a:solidFill>
                <a:effectLst/>
                <a:latin typeface="+mn-lt"/>
                <a:ea typeface="+mn-ea"/>
                <a:cs typeface="+mn-cs"/>
              </a:rPr>
              <a:t>Et à ce propos, je voudrais vous raconter une petite histoire sur mon propre doute…</a:t>
            </a:r>
          </a:p>
        </p:txBody>
      </p:sp>
      <p:sp>
        <p:nvSpPr>
          <p:cNvPr id="4" name="Foliennummernplatzhalter 3"/>
          <p:cNvSpPr>
            <a:spLocks noGrp="1"/>
          </p:cNvSpPr>
          <p:nvPr>
            <p:ph type="sldNum" sz="quarter" idx="5"/>
          </p:nvPr>
        </p:nvSpPr>
        <p:spPr/>
        <p:txBody>
          <a:bodyPr/>
          <a:lstStyle/>
          <a:p>
            <a:fld id="{727AE45E-E74A-4D93-A178-044F1028AF26}" type="slidenum">
              <a:rPr lang="de-DE" smtClean="0"/>
              <a:t>6</a:t>
            </a:fld>
            <a:endParaRPr lang="de-DE"/>
          </a:p>
        </p:txBody>
      </p:sp>
    </p:spTree>
    <p:extLst>
      <p:ext uri="{BB962C8B-B14F-4D97-AF65-F5344CB8AC3E}">
        <p14:creationId xmlns:p14="http://schemas.microsoft.com/office/powerpoint/2010/main" val="40438334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fr-FR" sz="1200" b="0" i="0" kern="1200" dirty="0">
                <a:solidFill>
                  <a:schemeClr val="tx1"/>
                </a:solidFill>
                <a:effectLst/>
                <a:latin typeface="+mn-lt"/>
                <a:ea typeface="+mn-ea"/>
                <a:cs typeface="+mn-cs"/>
              </a:rPr>
              <a:t>Il y a quelques années, j'ai décidé d'apprendre la communication animale à partir de zéro.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J'avais déjà eu plusieurs expériences très marquantes avec d'autres communicatrices animales.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Elles m'avaient aidée à surmonter des défis avec mes animaux, et je m'intéressais au sujet depuis longtemps.</a:t>
            </a:r>
          </a:p>
          <a:p>
            <a:endParaRPr lang="fr-FR"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DE" sz="1200" kern="1200" dirty="0">
                <a:solidFill>
                  <a:schemeClr val="tx1"/>
                </a:solidFill>
                <a:effectLst/>
                <a:latin typeface="+mn-lt"/>
                <a:ea typeface="+mn-ea"/>
                <a:cs typeface="+mn-cs"/>
              </a:rPr>
              <a:t>J</a:t>
            </a:r>
            <a:r>
              <a:rPr lang="en-DE" sz="1200" kern="1200" dirty="0">
                <a:solidFill>
                  <a:schemeClr val="tx1"/>
                </a:solidFill>
                <a:effectLst/>
                <a:latin typeface="+mn-lt"/>
                <a:ea typeface="+mn-ea"/>
                <a:cs typeface="+mn-cs"/>
              </a:rPr>
              <a:t>‘ai </a:t>
            </a:r>
            <a:r>
              <a:rPr lang="de-DE" sz="1200" kern="1200" dirty="0">
                <a:solidFill>
                  <a:schemeClr val="tx1"/>
                </a:solidFill>
                <a:effectLst/>
                <a:latin typeface="+mn-lt"/>
                <a:ea typeface="+mn-ea"/>
                <a:cs typeface="+mn-cs"/>
              </a:rPr>
              <a:t>donc </a:t>
            </a:r>
            <a:r>
              <a:rPr lang="en-DE" sz="1200" kern="1200" dirty="0">
                <a:solidFill>
                  <a:schemeClr val="tx1"/>
                </a:solidFill>
                <a:effectLst/>
                <a:latin typeface="+mn-lt"/>
                <a:ea typeface="+mn-ea"/>
                <a:cs typeface="+mn-cs"/>
              </a:rPr>
              <a:t>décidé de me lancer et j’ai </a:t>
            </a:r>
            <a:r>
              <a:rPr lang="de-DE" sz="1200" kern="1200" dirty="0" err="1">
                <a:solidFill>
                  <a:schemeClr val="tx1"/>
                </a:solidFill>
                <a:effectLst/>
                <a:latin typeface="+mn-lt"/>
                <a:ea typeface="+mn-ea"/>
                <a:cs typeface="+mn-cs"/>
              </a:rPr>
              <a:t>trouve</a:t>
            </a:r>
            <a:r>
              <a:rPr lang="de-DE" sz="1200" kern="1200" dirty="0">
                <a:solidFill>
                  <a:schemeClr val="tx1"/>
                </a:solidFill>
                <a:effectLst/>
                <a:latin typeface="+mn-lt"/>
                <a:ea typeface="+mn-ea"/>
                <a:cs typeface="+mn-cs"/>
              </a:rPr>
              <a:t> </a:t>
            </a:r>
            <a:r>
              <a:rPr lang="en-DE" sz="1200" kern="1200" dirty="0">
                <a:solidFill>
                  <a:schemeClr val="tx1"/>
                </a:solidFill>
                <a:effectLst/>
                <a:latin typeface="+mn-lt"/>
                <a:ea typeface="+mn-ea"/>
                <a:cs typeface="+mn-cs"/>
              </a:rPr>
              <a:t>une place à</a:t>
            </a:r>
            <a:r>
              <a:rPr lang="de-DE" sz="1200" kern="1200" dirty="0">
                <a:solidFill>
                  <a:schemeClr val="tx1"/>
                </a:solidFill>
                <a:effectLst/>
                <a:latin typeface="+mn-lt"/>
                <a:ea typeface="+mn-ea"/>
                <a:cs typeface="+mn-cs"/>
              </a:rPr>
              <a:t> l</a:t>
            </a:r>
            <a:r>
              <a:rPr lang="en-DE" sz="1200" kern="1200" dirty="0">
                <a:solidFill>
                  <a:schemeClr val="tx1"/>
                </a:solidFill>
                <a:effectLst/>
                <a:latin typeface="+mn-lt"/>
                <a:ea typeface="+mn-ea"/>
                <a:cs typeface="+mn-cs"/>
              </a:rPr>
              <a:t>'Académie </a:t>
            </a:r>
            <a:r>
              <a:rPr lang="en-DE" sz="1200" kern="1200" dirty="0" err="1">
                <a:solidFill>
                  <a:schemeClr val="tx1"/>
                </a:solidFill>
                <a:effectLst/>
                <a:latin typeface="+mn-lt"/>
                <a:ea typeface="+mn-ea"/>
                <a:cs typeface="+mn-cs"/>
              </a:rPr>
              <a:t>Tierzeichen</a:t>
            </a:r>
            <a:r>
              <a:rPr lang="en-DE" sz="1200" kern="1200" dirty="0">
                <a:solidFill>
                  <a:schemeClr val="tx1"/>
                </a:solidFill>
                <a:effectLst/>
                <a:latin typeface="+mn-lt"/>
                <a:ea typeface="+mn-ea"/>
                <a:cs typeface="+mn-cs"/>
              </a:rPr>
              <a:t>, </a:t>
            </a:r>
            <a:r>
              <a:rPr lang="en-DE" sz="1200" kern="1200" dirty="0" err="1">
                <a:solidFill>
                  <a:schemeClr val="tx1"/>
                </a:solidFill>
                <a:effectLst/>
                <a:latin typeface="+mn-lt"/>
                <a:ea typeface="+mn-ea"/>
                <a:cs typeface="+mn-cs"/>
              </a:rPr>
              <a:t>dont</a:t>
            </a:r>
            <a:r>
              <a:rPr lang="en-DE" sz="1200" kern="1200" dirty="0">
                <a:solidFill>
                  <a:schemeClr val="tx1"/>
                </a:solidFill>
                <a:effectLst/>
                <a:latin typeface="+mn-lt"/>
                <a:ea typeface="+mn-ea"/>
                <a:cs typeface="+mn-cs"/>
              </a:rPr>
              <a:t> la </a:t>
            </a:r>
            <a:r>
              <a:rPr lang="en-DE" sz="1200" kern="1200" dirty="0" err="1">
                <a:solidFill>
                  <a:schemeClr val="tx1"/>
                </a:solidFill>
                <a:effectLst/>
                <a:latin typeface="+mn-lt"/>
                <a:ea typeface="+mn-ea"/>
                <a:cs typeface="+mn-cs"/>
              </a:rPr>
              <a:t>fondatrice</a:t>
            </a:r>
            <a:r>
              <a:rPr lang="en-DE" sz="1200" kern="1200" dirty="0">
                <a:solidFill>
                  <a:schemeClr val="tx1"/>
                </a:solidFill>
                <a:effectLst/>
                <a:latin typeface="+mn-lt"/>
                <a:ea typeface="+mn-ea"/>
                <a:cs typeface="+mn-cs"/>
              </a:rPr>
              <a:t> et </a:t>
            </a:r>
            <a:r>
              <a:rPr lang="en-DE" sz="1200" kern="1200" dirty="0" err="1">
                <a:solidFill>
                  <a:schemeClr val="tx1"/>
                </a:solidFill>
                <a:effectLst/>
                <a:latin typeface="+mn-lt"/>
                <a:ea typeface="+mn-ea"/>
                <a:cs typeface="+mn-cs"/>
              </a:rPr>
              <a:t>formatrice</a:t>
            </a:r>
            <a:r>
              <a:rPr lang="en-DE" sz="1200" kern="1200" dirty="0">
                <a:solidFill>
                  <a:schemeClr val="tx1"/>
                </a:solidFill>
                <a:effectLst/>
                <a:latin typeface="+mn-lt"/>
                <a:ea typeface="+mn-ea"/>
                <a:cs typeface="+mn-cs"/>
              </a:rPr>
              <a:t> figure </a:t>
            </a:r>
            <a:r>
              <a:rPr lang="en-DE" sz="1200" kern="1200" dirty="0" err="1">
                <a:solidFill>
                  <a:schemeClr val="tx1"/>
                </a:solidFill>
                <a:effectLst/>
                <a:latin typeface="+mn-lt"/>
                <a:ea typeface="+mn-ea"/>
                <a:cs typeface="+mn-cs"/>
              </a:rPr>
              <a:t>parmi</a:t>
            </a:r>
            <a:r>
              <a:rPr lang="en-DE" sz="1200" kern="1200" dirty="0">
                <a:solidFill>
                  <a:schemeClr val="tx1"/>
                </a:solidFill>
                <a:effectLst/>
                <a:latin typeface="+mn-lt"/>
                <a:ea typeface="+mn-ea"/>
                <a:cs typeface="+mn-cs"/>
              </a:rPr>
              <a:t> les “</a:t>
            </a:r>
            <a:r>
              <a:rPr lang="en-DE" sz="1200" kern="1200" dirty="0" err="1">
                <a:solidFill>
                  <a:schemeClr val="tx1"/>
                </a:solidFill>
                <a:effectLst/>
                <a:latin typeface="+mn-lt"/>
                <a:ea typeface="+mn-ea"/>
                <a:cs typeface="+mn-cs"/>
              </a:rPr>
              <a:t>gourous</a:t>
            </a:r>
            <a:r>
              <a:rPr lang="en-DE" sz="1200" kern="1200" dirty="0">
                <a:solidFill>
                  <a:schemeClr val="tx1"/>
                </a:solidFill>
                <a:effectLst/>
                <a:latin typeface="+mn-lt"/>
                <a:ea typeface="+mn-ea"/>
                <a:cs typeface="+mn-cs"/>
              </a:rPr>
              <a:t>” de la discipline </a:t>
            </a:r>
            <a:r>
              <a:rPr lang="en-DE" sz="1200" kern="1200" dirty="0" err="1">
                <a:solidFill>
                  <a:schemeClr val="tx1"/>
                </a:solidFill>
                <a:effectLst/>
                <a:latin typeface="+mn-lt"/>
                <a:ea typeface="+mn-ea"/>
                <a:cs typeface="+mn-cs"/>
              </a:rPr>
              <a:t>en</a:t>
            </a:r>
            <a:r>
              <a:rPr lang="en-DE" sz="1200" kern="1200" dirty="0">
                <a:solidFill>
                  <a:schemeClr val="tx1"/>
                </a:solidFill>
                <a:effectLst/>
                <a:latin typeface="+mn-lt"/>
                <a:ea typeface="+mn-ea"/>
                <a:cs typeface="+mn-cs"/>
              </a:rPr>
              <a:t> </a:t>
            </a:r>
            <a:r>
              <a:rPr lang="en-DE" sz="1200" kern="1200" dirty="0" err="1">
                <a:solidFill>
                  <a:schemeClr val="tx1"/>
                </a:solidFill>
                <a:effectLst/>
                <a:latin typeface="+mn-lt"/>
                <a:ea typeface="+mn-ea"/>
                <a:cs typeface="+mn-cs"/>
              </a:rPr>
              <a:t>Allemagne</a:t>
            </a:r>
            <a:r>
              <a:rPr lang="en-DE" sz="1200" kern="1200" dirty="0">
                <a:solidFill>
                  <a:schemeClr val="tx1"/>
                </a:solidFill>
                <a:effectLst/>
                <a:latin typeface="+mn-lt"/>
                <a:ea typeface="+mn-ea"/>
                <a:cs typeface="+mn-cs"/>
              </a:rPr>
              <a:t>. </a:t>
            </a:r>
            <a:endParaRPr lang="de-DE"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de-DE"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DE" sz="1200" kern="1200" dirty="0">
                <a:solidFill>
                  <a:schemeClr val="tx1"/>
                </a:solidFill>
                <a:effectLst/>
                <a:latin typeface="+mn-lt"/>
                <a:ea typeface="+mn-ea"/>
                <a:cs typeface="+mn-cs"/>
              </a:rPr>
              <a:t>En plus d’etre très expérimentée, elle a egalement les pieds sur terre. </a:t>
            </a:r>
            <a:endParaRPr lang="de-DE"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de-DE"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DE" sz="1200" kern="1200" dirty="0">
                <a:solidFill>
                  <a:schemeClr val="tx1"/>
                </a:solidFill>
                <a:effectLst/>
                <a:latin typeface="+mn-lt"/>
                <a:ea typeface="+mn-ea"/>
                <a:cs typeface="+mn-cs"/>
              </a:rPr>
              <a:t>Mon esprit sceptique voulait une approche bien structurée. </a:t>
            </a:r>
            <a:r>
              <a:rPr lang="de-DE" sz="1200" kern="1200" dirty="0">
                <a:solidFill>
                  <a:schemeClr val="tx1"/>
                </a:solidFill>
                <a:effectLst/>
                <a:latin typeface="+mn-lt"/>
                <a:ea typeface="+mn-ea"/>
                <a:cs typeface="+mn-cs"/>
              </a:rPr>
              <a:t>On a </a:t>
            </a:r>
            <a:r>
              <a:rPr lang="en-DE" sz="1200" kern="1200" dirty="0">
                <a:solidFill>
                  <a:schemeClr val="tx1"/>
                </a:solidFill>
                <a:effectLst/>
                <a:latin typeface="+mn-lt"/>
                <a:ea typeface="+mn-ea"/>
                <a:cs typeface="+mn-cs"/>
              </a:rPr>
              <a:t>donc </a:t>
            </a:r>
            <a:r>
              <a:rPr lang="de-DE" sz="1200" kern="1200" dirty="0" err="1">
                <a:solidFill>
                  <a:schemeClr val="tx1"/>
                </a:solidFill>
                <a:effectLst/>
                <a:latin typeface="+mn-lt"/>
                <a:ea typeface="+mn-ea"/>
                <a:cs typeface="+mn-cs"/>
              </a:rPr>
              <a:t>commence</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avec</a:t>
            </a:r>
            <a:r>
              <a:rPr lang="de-DE" sz="1200" kern="1200" dirty="0">
                <a:solidFill>
                  <a:schemeClr val="tx1"/>
                </a:solidFill>
                <a:effectLst/>
                <a:latin typeface="+mn-lt"/>
                <a:ea typeface="+mn-ea"/>
                <a:cs typeface="+mn-cs"/>
              </a:rPr>
              <a:t> </a:t>
            </a:r>
            <a:r>
              <a:rPr lang="en-DE" sz="1200" kern="1200" dirty="0">
                <a:solidFill>
                  <a:schemeClr val="tx1"/>
                </a:solidFill>
                <a:effectLst/>
                <a:latin typeface="+mn-lt"/>
                <a:ea typeface="+mn-ea"/>
                <a:cs typeface="+mn-cs"/>
              </a:rPr>
              <a:t>un peu de théorie. Mais très, très vite, nous, les élèves, sommes passés à la pratique avec notre toute première communication animale.</a:t>
            </a:r>
          </a:p>
        </p:txBody>
      </p:sp>
      <p:sp>
        <p:nvSpPr>
          <p:cNvPr id="4" name="Foliennummernplatzhalter 3"/>
          <p:cNvSpPr>
            <a:spLocks noGrp="1"/>
          </p:cNvSpPr>
          <p:nvPr>
            <p:ph type="sldNum" sz="quarter" idx="5"/>
          </p:nvPr>
        </p:nvSpPr>
        <p:spPr/>
        <p:txBody>
          <a:bodyPr/>
          <a:lstStyle/>
          <a:p>
            <a:fld id="{727AE45E-E74A-4D93-A178-044F1028AF26}" type="slidenum">
              <a:rPr lang="de-DE" smtClean="0"/>
              <a:t>7</a:t>
            </a:fld>
            <a:endParaRPr lang="de-DE"/>
          </a:p>
        </p:txBody>
      </p:sp>
    </p:spTree>
    <p:extLst>
      <p:ext uri="{BB962C8B-B14F-4D97-AF65-F5344CB8AC3E}">
        <p14:creationId xmlns:p14="http://schemas.microsoft.com/office/powerpoint/2010/main" val="29397736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fr-FR" sz="1200" b="0" i="0" kern="1200" dirty="0">
                <a:solidFill>
                  <a:schemeClr val="tx1"/>
                </a:solidFill>
                <a:effectLst/>
                <a:latin typeface="+mn-lt"/>
                <a:ea typeface="+mn-ea"/>
                <a:cs typeface="+mn-cs"/>
              </a:rPr>
              <a:t>Nous devions communiquer avec un petit étalon Shetland qui s'appelait Don </a:t>
            </a:r>
            <a:r>
              <a:rPr lang="fr-FR" sz="1200" b="0" i="0" kern="1200" dirty="0" err="1">
                <a:solidFill>
                  <a:schemeClr val="tx1"/>
                </a:solidFill>
                <a:effectLst/>
                <a:latin typeface="+mn-lt"/>
                <a:ea typeface="+mn-ea"/>
                <a:cs typeface="+mn-cs"/>
              </a:rPr>
              <a:t>Rayito</a:t>
            </a:r>
            <a:r>
              <a:rPr lang="fr-FR" sz="1200" b="0" i="0" kern="1200" dirty="0">
                <a:solidFill>
                  <a:schemeClr val="tx1"/>
                </a:solidFill>
                <a:effectLst/>
                <a:latin typeface="+mn-lt"/>
                <a:ea typeface="+mn-ea"/>
                <a:cs typeface="+mn-cs"/>
              </a:rPr>
              <a:t>. Il appartenait à l'assistante de notre enseignante.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Nous ne savions rien sur la propriétaire, ni sur l'animal. La communication devait être toute simple, avec des questions comme :</a:t>
            </a:r>
          </a:p>
          <a:p>
            <a:r>
              <a:rPr lang="fr-FR" sz="1200" b="0" i="0" kern="1200" dirty="0">
                <a:solidFill>
                  <a:schemeClr val="tx1"/>
                </a:solidFill>
                <a:effectLst/>
                <a:latin typeface="+mn-lt"/>
                <a:ea typeface="+mn-ea"/>
                <a:cs typeface="+mn-cs"/>
              </a:rPr>
              <a:t>Comment vas-tu en ce moment ?</a:t>
            </a:r>
          </a:p>
          <a:p>
            <a:r>
              <a:rPr lang="fr-FR" sz="1200" b="0" i="0" kern="1200" dirty="0">
                <a:solidFill>
                  <a:schemeClr val="tx1"/>
                </a:solidFill>
                <a:effectLst/>
                <a:latin typeface="+mn-lt"/>
                <a:ea typeface="+mn-ea"/>
                <a:cs typeface="+mn-cs"/>
              </a:rPr>
              <a:t>Quelle est ton activité préférée ?</a:t>
            </a:r>
          </a:p>
          <a:p>
            <a:r>
              <a:rPr lang="fr-FR" sz="1200" b="0" i="0" kern="1200" dirty="0">
                <a:solidFill>
                  <a:schemeClr val="tx1"/>
                </a:solidFill>
                <a:effectLst/>
                <a:latin typeface="+mn-lt"/>
                <a:ea typeface="+mn-ea"/>
                <a:cs typeface="+mn-cs"/>
              </a:rPr>
              <a:t>Qu'aimes-tu manger?</a:t>
            </a:r>
          </a:p>
          <a:p>
            <a:endParaRPr lang="fr-FR" sz="1200" b="0" i="0" kern="1200" dirty="0">
              <a:solidFill>
                <a:schemeClr val="tx1"/>
              </a:solidFill>
              <a:effectLst/>
              <a:latin typeface="+mn-lt"/>
              <a:ea typeface="+mn-ea"/>
              <a:cs typeface="+mn-cs"/>
            </a:endParaRPr>
          </a:p>
          <a:p>
            <a:r>
              <a:rPr lang="en-DE" sz="1200" kern="1200" dirty="0">
                <a:solidFill>
                  <a:schemeClr val="tx1"/>
                </a:solidFill>
                <a:effectLst/>
                <a:latin typeface="+mn-lt"/>
                <a:ea typeface="+mn-ea"/>
                <a:cs typeface="+mn-cs"/>
              </a:rPr>
              <a:t>J'étais très nerveuse. </a:t>
            </a:r>
            <a:r>
              <a:rPr lang="de-DE" sz="1200" kern="1200" dirty="0">
                <a:solidFill>
                  <a:schemeClr val="tx1"/>
                </a:solidFill>
                <a:effectLst/>
                <a:latin typeface="+mn-lt"/>
                <a:ea typeface="+mn-ea"/>
                <a:cs typeface="+mn-cs"/>
              </a:rPr>
              <a:t>Je ne </a:t>
            </a:r>
            <a:r>
              <a:rPr lang="de-DE" sz="1200" kern="1200" dirty="0" err="1">
                <a:solidFill>
                  <a:schemeClr val="tx1"/>
                </a:solidFill>
                <a:effectLst/>
                <a:latin typeface="+mn-lt"/>
                <a:ea typeface="+mn-ea"/>
                <a:cs typeface="+mn-cs"/>
              </a:rPr>
              <a:t>pensais</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pas</a:t>
            </a:r>
            <a:r>
              <a:rPr lang="de-DE" sz="1200" kern="1200" dirty="0">
                <a:solidFill>
                  <a:schemeClr val="tx1"/>
                </a:solidFill>
                <a:effectLst/>
                <a:latin typeface="+mn-lt"/>
                <a:ea typeface="+mn-ea"/>
                <a:cs typeface="+mn-cs"/>
              </a:rPr>
              <a:t> </a:t>
            </a:r>
            <a:r>
              <a:rPr lang="en-DE" sz="1200" kern="1200" dirty="0">
                <a:solidFill>
                  <a:schemeClr val="tx1"/>
                </a:solidFill>
                <a:effectLst/>
                <a:latin typeface="+mn-lt"/>
                <a:ea typeface="+mn-ea"/>
                <a:cs typeface="+mn-cs"/>
              </a:rPr>
              <a:t>y arriver… Est-ce que je vais entendre un mini-Shetland parler dans ma tête ? Ou voir des images aparaitre d’un seul coup comme dans un film ? </a:t>
            </a:r>
          </a:p>
          <a:p>
            <a:endParaRPr lang="de-DE" sz="1200" kern="1200" dirty="0">
              <a:solidFill>
                <a:schemeClr val="tx1"/>
              </a:solidFill>
              <a:effectLst/>
              <a:latin typeface="+mn-lt"/>
              <a:ea typeface="+mn-ea"/>
              <a:cs typeface="+mn-cs"/>
            </a:endParaRPr>
          </a:p>
          <a:p>
            <a:r>
              <a:rPr lang="en-DE" sz="1200" kern="1200" dirty="0">
                <a:solidFill>
                  <a:schemeClr val="tx1"/>
                </a:solidFill>
                <a:effectLst/>
                <a:latin typeface="+mn-lt"/>
                <a:ea typeface="+mn-ea"/>
                <a:cs typeface="+mn-cs"/>
              </a:rPr>
              <a:t>Nous avons donc commencé.</a:t>
            </a:r>
          </a:p>
          <a:p>
            <a:endParaRPr lang="de-DE" sz="1200" kern="1200" dirty="0">
              <a:solidFill>
                <a:schemeClr val="tx1"/>
              </a:solidFill>
              <a:effectLst/>
              <a:latin typeface="+mn-lt"/>
              <a:ea typeface="+mn-ea"/>
              <a:cs typeface="+mn-cs"/>
            </a:endParaRPr>
          </a:p>
          <a:p>
            <a:r>
              <a:rPr lang="de-DE" sz="1200" kern="1200" dirty="0">
                <a:solidFill>
                  <a:schemeClr val="tx1"/>
                </a:solidFill>
                <a:effectLst/>
                <a:latin typeface="+mn-lt"/>
                <a:ea typeface="+mn-ea"/>
                <a:cs typeface="+mn-cs"/>
              </a:rPr>
              <a:t>La </a:t>
            </a:r>
            <a:r>
              <a:rPr lang="de-DE" sz="1200" kern="1200" dirty="0" err="1">
                <a:solidFill>
                  <a:schemeClr val="tx1"/>
                </a:solidFill>
                <a:effectLst/>
                <a:latin typeface="+mn-lt"/>
                <a:ea typeface="+mn-ea"/>
                <a:cs typeface="+mn-cs"/>
              </a:rPr>
              <a:t>premiere</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etape</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est</a:t>
            </a:r>
            <a:r>
              <a:rPr lang="de-DE" sz="1200" kern="1200" dirty="0">
                <a:solidFill>
                  <a:schemeClr val="tx1"/>
                </a:solidFill>
                <a:effectLst/>
                <a:latin typeface="+mn-lt"/>
                <a:ea typeface="+mn-ea"/>
                <a:cs typeface="+mn-cs"/>
              </a:rPr>
              <a:t> de </a:t>
            </a:r>
            <a:r>
              <a:rPr lang="en-DE" sz="1200" kern="1200" dirty="0">
                <a:solidFill>
                  <a:schemeClr val="tx1"/>
                </a:solidFill>
                <a:effectLst/>
                <a:latin typeface="+mn-lt"/>
                <a:ea typeface="+mn-ea"/>
                <a:cs typeface="+mn-cs"/>
              </a:rPr>
              <a:t>calmer le tourbillon des pensées. </a:t>
            </a:r>
            <a:endParaRPr lang="de-DE" sz="1200" kern="1200" dirty="0">
              <a:solidFill>
                <a:schemeClr val="tx1"/>
              </a:solidFill>
              <a:effectLst/>
              <a:latin typeface="+mn-lt"/>
              <a:ea typeface="+mn-ea"/>
              <a:cs typeface="+mn-cs"/>
            </a:endParaRPr>
          </a:p>
          <a:p>
            <a:r>
              <a:rPr lang="en-DE" sz="1200" kern="1200" dirty="0">
                <a:solidFill>
                  <a:schemeClr val="tx1"/>
                </a:solidFill>
                <a:effectLst/>
                <a:latin typeface="+mn-lt"/>
                <a:ea typeface="+mn-ea"/>
                <a:cs typeface="+mn-cs"/>
              </a:rPr>
              <a:t>En termes plus techniques : on met ses ondes cérébrales dans un état alpha, un état calme (</a:t>
            </a:r>
            <a:r>
              <a:rPr lang="de-DE" sz="1200" kern="1200" dirty="0" err="1">
                <a:solidFill>
                  <a:schemeClr val="tx1"/>
                </a:solidFill>
                <a:effectLst/>
                <a:latin typeface="+mn-lt"/>
                <a:ea typeface="+mn-ea"/>
                <a:cs typeface="+mn-cs"/>
              </a:rPr>
              <a:t>j‘en</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parlerai</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pus</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tard</a:t>
            </a:r>
            <a:r>
              <a:rPr lang="en-DE" sz="1200" kern="1200" dirty="0">
                <a:solidFill>
                  <a:schemeClr val="tx1"/>
                </a:solidFill>
                <a:effectLst/>
                <a:latin typeface="+mn-lt"/>
                <a:ea typeface="+mn-ea"/>
                <a:cs typeface="+mn-cs"/>
              </a:rPr>
              <a:t>). </a:t>
            </a:r>
            <a:endParaRPr lang="de-DE" sz="1200" kern="1200" dirty="0">
              <a:solidFill>
                <a:schemeClr val="tx1"/>
              </a:solidFill>
              <a:effectLst/>
              <a:latin typeface="+mn-lt"/>
              <a:ea typeface="+mn-ea"/>
              <a:cs typeface="+mn-cs"/>
            </a:endParaRPr>
          </a:p>
          <a:p>
            <a:endParaRPr lang="de-DE" sz="1200" kern="1200" dirty="0">
              <a:solidFill>
                <a:schemeClr val="tx1"/>
              </a:solidFill>
              <a:effectLst/>
              <a:latin typeface="+mn-lt"/>
              <a:ea typeface="+mn-ea"/>
              <a:cs typeface="+mn-cs"/>
            </a:endParaRPr>
          </a:p>
          <a:p>
            <a:r>
              <a:rPr lang="en-DE" sz="1200" kern="1200" dirty="0">
                <a:solidFill>
                  <a:schemeClr val="tx1"/>
                </a:solidFill>
                <a:effectLst/>
                <a:latin typeface="+mn-lt"/>
                <a:ea typeface="+mn-ea"/>
                <a:cs typeface="+mn-cs"/>
              </a:rPr>
              <a:t>Nous avons médité pour atteindre cet état. Selon les instructions, j'ai pris contact énergétique avec l'étalon, à distance, juste avec une photo. Et j'attendais… en fait, rien du tout.</a:t>
            </a:r>
          </a:p>
        </p:txBody>
      </p:sp>
      <p:sp>
        <p:nvSpPr>
          <p:cNvPr id="4" name="Foliennummernplatzhalter 3"/>
          <p:cNvSpPr>
            <a:spLocks noGrp="1"/>
          </p:cNvSpPr>
          <p:nvPr>
            <p:ph type="sldNum" sz="quarter" idx="5"/>
          </p:nvPr>
        </p:nvSpPr>
        <p:spPr/>
        <p:txBody>
          <a:bodyPr/>
          <a:lstStyle/>
          <a:p>
            <a:fld id="{727AE45E-E74A-4D93-A178-044F1028AF26}" type="slidenum">
              <a:rPr lang="de-DE" smtClean="0"/>
              <a:t>8</a:t>
            </a:fld>
            <a:endParaRPr lang="de-DE"/>
          </a:p>
        </p:txBody>
      </p:sp>
    </p:spTree>
    <p:extLst>
      <p:ext uri="{BB962C8B-B14F-4D97-AF65-F5344CB8AC3E}">
        <p14:creationId xmlns:p14="http://schemas.microsoft.com/office/powerpoint/2010/main" val="36737217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05FFFA-0BDC-AF1D-5E95-AB60A793C8E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509B8A5A-5250-BA5C-0C6B-5F6C6784AD53}"/>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C244A2B7-4059-057F-ACE3-4688A51E124B}"/>
              </a:ext>
            </a:extLst>
          </p:cNvPr>
          <p:cNvSpPr>
            <a:spLocks noGrp="1"/>
          </p:cNvSpPr>
          <p:nvPr>
            <p:ph type="body" idx="1"/>
          </p:nvPr>
        </p:nvSpPr>
        <p:spPr/>
        <p:txBody>
          <a:bodyPr/>
          <a:lstStyle/>
          <a:p>
            <a:r>
              <a:rPr lang="fr-FR" sz="1200" b="0" i="0" kern="1200" dirty="0">
                <a:solidFill>
                  <a:schemeClr val="tx1"/>
                </a:solidFill>
                <a:effectLst/>
                <a:latin typeface="+mn-lt"/>
                <a:ea typeface="+mn-ea"/>
                <a:cs typeface="+mn-cs"/>
              </a:rPr>
              <a:t>J'ai quand même posé mes questions et j'ai attendu.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Au début, mes propres pensées sautaient dans tous les sens : « Qu'est-ce que je fais ici ? », « Les autres reçoivent sûrement de meilleures réponses ». Puis mon esprit a lâché prise.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Et il semble que les autres fréquences ont pu arriver jusqu'à moi… Car soudain, des réponses me sont venues, d'abord, comme un savoir intérieur.</a:t>
            </a:r>
          </a:p>
          <a:p>
            <a:r>
              <a:rPr lang="fr-FR" sz="1200" b="0" i="0" kern="1200" dirty="0">
                <a:solidFill>
                  <a:schemeClr val="tx1"/>
                </a:solidFill>
                <a:effectLst/>
                <a:latin typeface="+mn-lt"/>
                <a:ea typeface="+mn-ea"/>
                <a:cs typeface="+mn-cs"/>
              </a:rPr>
              <a:t>Les réponses me semblaient farfelues. Mais je les ai quand même notées, comme une bonne élève.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Oui, Don </a:t>
            </a:r>
            <a:r>
              <a:rPr lang="fr-FR" sz="1200" b="0" i="0" kern="1200" dirty="0" err="1">
                <a:solidFill>
                  <a:schemeClr val="tx1"/>
                </a:solidFill>
                <a:effectLst/>
                <a:latin typeface="+mn-lt"/>
                <a:ea typeface="+mn-ea"/>
                <a:cs typeface="+mn-cs"/>
              </a:rPr>
              <a:t>Rayito</a:t>
            </a:r>
            <a:r>
              <a:rPr lang="fr-FR" sz="1200" b="0" i="0" kern="1200" dirty="0">
                <a:solidFill>
                  <a:schemeClr val="tx1"/>
                </a:solidFill>
                <a:effectLst/>
                <a:latin typeface="+mn-lt"/>
                <a:ea typeface="+mn-ea"/>
                <a:cs typeface="+mn-cs"/>
              </a:rPr>
              <a:t> semblait aller bien. </a:t>
            </a:r>
          </a:p>
          <a:p>
            <a:r>
              <a:rPr lang="fr-FR" sz="1200" b="0" i="0" kern="1200" dirty="0">
                <a:solidFill>
                  <a:schemeClr val="tx1"/>
                </a:solidFill>
                <a:effectLst/>
                <a:latin typeface="+mn-lt"/>
                <a:ea typeface="+mn-ea"/>
                <a:cs typeface="+mn-cs"/>
              </a:rPr>
              <a:t>Question suivante : quelle est ton activité préférée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Et la une image intérieure est apparue. J'ai vu l'étalon jouer dans l’eau, se jeter dans les vagues – il était clairement dans la mer, sur une belle plage de sable.</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J'ai commencé à transpirer. Quelle histoire je venais d'inventer ? </a:t>
            </a:r>
          </a:p>
          <a:p>
            <a:r>
              <a:rPr lang="fr-FR" sz="1200" b="0" i="0" kern="1200" dirty="0">
                <a:solidFill>
                  <a:schemeClr val="tx1"/>
                </a:solidFill>
                <a:effectLst/>
                <a:latin typeface="+mn-lt"/>
                <a:ea typeface="+mn-ea"/>
                <a:cs typeface="+mn-cs"/>
              </a:rPr>
              <a:t>Je vis en Allemagne et chez nous, les chevaux ne jouent pas sur la plage.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Je voulais réessayer, mais la formatrice nous demandait </a:t>
            </a:r>
            <a:r>
              <a:rPr lang="fr-FR" sz="1200" b="0" i="0" kern="1200" dirty="0" err="1">
                <a:solidFill>
                  <a:schemeClr val="tx1"/>
                </a:solidFill>
                <a:effectLst/>
                <a:latin typeface="+mn-lt"/>
                <a:ea typeface="+mn-ea"/>
                <a:cs typeface="+mn-cs"/>
              </a:rPr>
              <a:t>deja</a:t>
            </a:r>
            <a:r>
              <a:rPr lang="fr-FR" sz="1200" b="0" i="0" kern="1200" dirty="0">
                <a:solidFill>
                  <a:schemeClr val="tx1"/>
                </a:solidFill>
                <a:effectLst/>
                <a:latin typeface="+mn-lt"/>
                <a:ea typeface="+mn-ea"/>
                <a:cs typeface="+mn-cs"/>
              </a:rPr>
              <a:t> de présenter nos résultats. </a:t>
            </a:r>
          </a:p>
          <a:p>
            <a:r>
              <a:rPr lang="fr-FR" sz="1200" b="0" i="0" kern="1200" dirty="0">
                <a:solidFill>
                  <a:schemeClr val="tx1"/>
                </a:solidFill>
                <a:effectLst/>
                <a:latin typeface="+mn-lt"/>
                <a:ea typeface="+mn-ea"/>
                <a:cs typeface="+mn-cs"/>
              </a:rPr>
              <a:t>Toutes les réponses de mes </a:t>
            </a:r>
            <a:r>
              <a:rPr lang="fr-FR" sz="1200" b="0" i="0" kern="1200" dirty="0" err="1">
                <a:solidFill>
                  <a:schemeClr val="tx1"/>
                </a:solidFill>
                <a:effectLst/>
                <a:latin typeface="+mn-lt"/>
                <a:ea typeface="+mn-ea"/>
                <a:cs typeface="+mn-cs"/>
              </a:rPr>
              <a:t>collegues</a:t>
            </a:r>
            <a:r>
              <a:rPr lang="fr-FR" sz="1200" b="0" i="0" kern="1200" dirty="0">
                <a:solidFill>
                  <a:schemeClr val="tx1"/>
                </a:solidFill>
                <a:effectLst/>
                <a:latin typeface="+mn-lt"/>
                <a:ea typeface="+mn-ea"/>
                <a:cs typeface="+mn-cs"/>
              </a:rPr>
              <a:t> semblaient avoir du sens. </a:t>
            </a:r>
          </a:p>
        </p:txBody>
      </p:sp>
      <p:sp>
        <p:nvSpPr>
          <p:cNvPr id="4" name="Foliennummernplatzhalter 3">
            <a:extLst>
              <a:ext uri="{FF2B5EF4-FFF2-40B4-BE49-F238E27FC236}">
                <a16:creationId xmlns:a16="http://schemas.microsoft.com/office/drawing/2014/main" id="{CFA0F4E2-5467-E013-78F3-FEDE60F90644}"/>
              </a:ext>
            </a:extLst>
          </p:cNvPr>
          <p:cNvSpPr>
            <a:spLocks noGrp="1"/>
          </p:cNvSpPr>
          <p:nvPr>
            <p:ph type="sldNum" sz="quarter" idx="5"/>
          </p:nvPr>
        </p:nvSpPr>
        <p:spPr/>
        <p:txBody>
          <a:bodyPr/>
          <a:lstStyle/>
          <a:p>
            <a:fld id="{727AE45E-E74A-4D93-A178-044F1028AF26}" type="slidenum">
              <a:rPr lang="de-DE" smtClean="0"/>
              <a:t>9</a:t>
            </a:fld>
            <a:endParaRPr lang="de-DE"/>
          </a:p>
        </p:txBody>
      </p:sp>
    </p:spTree>
    <p:extLst>
      <p:ext uri="{BB962C8B-B14F-4D97-AF65-F5344CB8AC3E}">
        <p14:creationId xmlns:p14="http://schemas.microsoft.com/office/powerpoint/2010/main" val="5475415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fr-FR" sz="1200" b="0" i="0" kern="1200" dirty="0">
                <a:solidFill>
                  <a:schemeClr val="tx1"/>
                </a:solidFill>
                <a:effectLst/>
                <a:latin typeface="+mn-lt"/>
                <a:ea typeface="+mn-ea"/>
                <a:cs typeface="+mn-cs"/>
              </a:rPr>
              <a:t>Puis vint mon tour, et j'ai pris mon courage à deux mains: « Alors euh, j'ai reçu de Don </a:t>
            </a:r>
            <a:r>
              <a:rPr lang="fr-FR" sz="1200" b="0" i="0" kern="1200" dirty="0" err="1">
                <a:solidFill>
                  <a:schemeClr val="tx1"/>
                </a:solidFill>
                <a:effectLst/>
                <a:latin typeface="+mn-lt"/>
                <a:ea typeface="+mn-ea"/>
                <a:cs typeface="+mn-cs"/>
              </a:rPr>
              <a:t>Rayito</a:t>
            </a:r>
            <a:r>
              <a:rPr lang="fr-FR" sz="1200" b="0" i="0" kern="1200" dirty="0">
                <a:solidFill>
                  <a:schemeClr val="tx1"/>
                </a:solidFill>
                <a:effectLst/>
                <a:latin typeface="+mn-lt"/>
                <a:ea typeface="+mn-ea"/>
                <a:cs typeface="+mn-cs"/>
              </a:rPr>
              <a:t> qu'il aime beaucoup, euh, jouer dans la mer. »</a:t>
            </a:r>
          </a:p>
          <a:p>
            <a:r>
              <a:rPr lang="fr-FR" sz="1200" b="0" i="0" kern="1200" dirty="0">
                <a:solidFill>
                  <a:schemeClr val="tx1"/>
                </a:solidFill>
                <a:effectLst/>
                <a:latin typeface="+mn-lt"/>
                <a:ea typeface="+mn-ea"/>
                <a:cs typeface="+mn-cs"/>
              </a:rPr>
              <a:t>Silence. La formatrice et son assistante se sont regardées. J'avais l'impression de m'enfoncer dans le sol.</a:t>
            </a:r>
          </a:p>
          <a:p>
            <a:r>
              <a:rPr lang="fr-FR" sz="1200" b="0" i="0" kern="1200" dirty="0">
                <a:solidFill>
                  <a:schemeClr val="tx1"/>
                </a:solidFill>
                <a:effectLst/>
                <a:latin typeface="+mn-lt"/>
                <a:ea typeface="+mn-ea"/>
                <a:cs typeface="+mn-cs"/>
              </a:rPr>
              <a:t>Puis l'assistante, qui était aussi la propriétaire du cheval, a dit : « Kerstin, ne t'inquiète pas.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J'ai un ranch entre Alicante et </a:t>
            </a:r>
            <a:r>
              <a:rPr lang="fr-FR" sz="1200" b="0" i="0" kern="1200" dirty="0" err="1">
                <a:solidFill>
                  <a:schemeClr val="tx1"/>
                </a:solidFill>
                <a:effectLst/>
                <a:latin typeface="+mn-lt"/>
                <a:ea typeface="+mn-ea"/>
                <a:cs typeface="+mn-cs"/>
              </a:rPr>
              <a:t>Denia</a:t>
            </a:r>
            <a:r>
              <a:rPr lang="fr-FR" sz="1200" b="0" i="0" kern="1200" dirty="0">
                <a:solidFill>
                  <a:schemeClr val="tx1"/>
                </a:solidFill>
                <a:effectLst/>
                <a:latin typeface="+mn-lt"/>
                <a:ea typeface="+mn-ea"/>
                <a:cs typeface="+mn-cs"/>
              </a:rPr>
              <a:t>, en Espagne. C'est là que vit Don </a:t>
            </a:r>
            <a:r>
              <a:rPr lang="fr-FR" sz="1200" b="0" i="0" kern="1200" dirty="0" err="1">
                <a:solidFill>
                  <a:schemeClr val="tx1"/>
                </a:solidFill>
                <a:effectLst/>
                <a:latin typeface="+mn-lt"/>
                <a:ea typeface="+mn-ea"/>
                <a:cs typeface="+mn-cs"/>
              </a:rPr>
              <a:t>Rayito</a:t>
            </a:r>
            <a:r>
              <a:rPr lang="fr-FR" sz="1200" b="0" i="0" kern="1200" dirty="0">
                <a:solidFill>
                  <a:schemeClr val="tx1"/>
                </a:solidFill>
                <a:effectLst/>
                <a:latin typeface="+mn-lt"/>
                <a:ea typeface="+mn-ea"/>
                <a:cs typeface="+mn-cs"/>
              </a:rPr>
              <a:t>, avec beaucoup d'autres animaux rescapés. Le week-end, nous l'emmenons parfois à la plage pour des pique-niques. Et sa plus grande joie, c'est de courir dans la mer !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Je n'en revenais pas !</a:t>
            </a:r>
          </a:p>
          <a:p>
            <a:r>
              <a:rPr lang="fr-FR" sz="1200" b="0" i="0" kern="1200" dirty="0">
                <a:solidFill>
                  <a:schemeClr val="tx1"/>
                </a:solidFill>
                <a:effectLst/>
                <a:latin typeface="+mn-lt"/>
                <a:ea typeface="+mn-ea"/>
                <a:cs typeface="+mn-cs"/>
              </a:rPr>
              <a:t>Je pensais inventer des histoires folles, mais même mon scepticisme intérieur a dû l'admettre : ce n'était pas facile d'inventer une telle chose.</a:t>
            </a:r>
          </a:p>
          <a:p>
            <a:endParaRPr lang="fr-FR"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DE" sz="1200" kern="1200" dirty="0">
                <a:solidFill>
                  <a:schemeClr val="tx1"/>
                </a:solidFill>
                <a:effectLst/>
                <a:latin typeface="+mn-lt"/>
                <a:ea typeface="+mn-ea"/>
                <a:cs typeface="+mn-cs"/>
              </a:rPr>
              <a:t>C'est ainsi que mon chemin a commencé. Un magnifique déclic. </a:t>
            </a:r>
            <a:endParaRPr lang="de-DE"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DE" sz="1200" kern="1200" dirty="0">
                <a:solidFill>
                  <a:schemeClr val="tx1"/>
                </a:solidFill>
                <a:effectLst/>
                <a:latin typeface="+mn-lt"/>
                <a:ea typeface="+mn-ea"/>
                <a:cs typeface="+mn-cs"/>
              </a:rPr>
              <a:t>Même si, après cette premiere experience, j’ai remis en question plus d’une fois ma perception des messages. En fait, probablement </a:t>
            </a:r>
            <a:r>
              <a:rPr lang="de-DE" sz="1200" kern="1200" dirty="0" err="1">
                <a:solidFill>
                  <a:schemeClr val="tx1"/>
                </a:solidFill>
                <a:effectLst/>
                <a:latin typeface="+mn-lt"/>
                <a:ea typeface="+mn-ea"/>
                <a:cs typeface="+mn-cs"/>
              </a:rPr>
              <a:t>mille</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fois</a:t>
            </a:r>
            <a:r>
              <a:rPr lang="en-DE" sz="1200" kern="1200" dirty="0">
                <a:solidFill>
                  <a:schemeClr val="tx1"/>
                </a:solidFill>
                <a:effectLst/>
                <a:latin typeface="+mn-lt"/>
                <a:ea typeface="+mn-ea"/>
                <a:cs typeface="+mn-cs"/>
              </a:rPr>
              <a:t>. </a:t>
            </a:r>
            <a:endParaRPr lang="de-DE"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DE" sz="1200" kern="1200" dirty="0">
                <a:solidFill>
                  <a:schemeClr val="tx1"/>
                </a:solidFill>
                <a:effectLst/>
                <a:latin typeface="+mn-lt"/>
                <a:ea typeface="+mn-ea"/>
                <a:cs typeface="+mn-cs"/>
              </a:rPr>
              <a:t>Mais au </a:t>
            </a:r>
            <a:r>
              <a:rPr lang="de-DE" sz="1200" kern="1200" dirty="0">
                <a:solidFill>
                  <a:schemeClr val="tx1"/>
                </a:solidFill>
                <a:effectLst/>
                <a:latin typeface="+mn-lt"/>
                <a:ea typeface="+mn-ea"/>
                <a:cs typeface="+mn-cs"/>
              </a:rPr>
              <a:t>fil </a:t>
            </a:r>
            <a:r>
              <a:rPr lang="en-DE" sz="1200" kern="1200" dirty="0">
                <a:solidFill>
                  <a:schemeClr val="tx1"/>
                </a:solidFill>
                <a:effectLst/>
                <a:latin typeface="+mn-lt"/>
                <a:ea typeface="+mn-ea"/>
                <a:cs typeface="+mn-cs"/>
              </a:rPr>
              <a:t>du temps, </a:t>
            </a:r>
            <a:r>
              <a:rPr lang="de-DE" sz="1200" kern="1200" dirty="0">
                <a:solidFill>
                  <a:schemeClr val="tx1"/>
                </a:solidFill>
                <a:effectLst/>
                <a:latin typeface="+mn-lt"/>
                <a:ea typeface="+mn-ea"/>
                <a:cs typeface="+mn-cs"/>
              </a:rPr>
              <a:t>les </a:t>
            </a:r>
            <a:r>
              <a:rPr lang="en-DE" sz="1200" kern="1200" dirty="0" err="1">
                <a:solidFill>
                  <a:schemeClr val="tx1"/>
                </a:solidFill>
                <a:effectLst/>
                <a:latin typeface="+mn-lt"/>
                <a:ea typeface="+mn-ea"/>
                <a:cs typeface="+mn-cs"/>
              </a:rPr>
              <a:t>doutes</a:t>
            </a:r>
            <a:r>
              <a:rPr lang="en-DE" sz="1200" kern="1200" dirty="0">
                <a:solidFill>
                  <a:schemeClr val="tx1"/>
                </a:solidFill>
                <a:effectLst/>
                <a:latin typeface="+mn-lt"/>
                <a:ea typeface="+mn-ea"/>
                <a:cs typeface="+mn-cs"/>
              </a:rPr>
              <a:t> dispar</a:t>
            </a:r>
            <a:r>
              <a:rPr lang="de-DE" sz="1200" kern="1200" dirty="0">
                <a:solidFill>
                  <a:schemeClr val="tx1"/>
                </a:solidFill>
                <a:effectLst/>
                <a:latin typeface="+mn-lt"/>
                <a:ea typeface="+mn-ea"/>
                <a:cs typeface="+mn-cs"/>
              </a:rPr>
              <a:t>aissent</a:t>
            </a:r>
            <a:r>
              <a:rPr lang="en-DE" sz="1200" kern="1200" dirty="0">
                <a:solidFill>
                  <a:schemeClr val="tx1"/>
                </a:solidFill>
                <a:effectLst/>
                <a:latin typeface="+mn-lt"/>
                <a:ea typeface="+mn-ea"/>
                <a:cs typeface="+mn-cs"/>
              </a:rPr>
              <a:t>.</a:t>
            </a:r>
          </a:p>
          <a:p>
            <a:endParaRPr lang="de-DE" dirty="0"/>
          </a:p>
        </p:txBody>
      </p:sp>
      <p:sp>
        <p:nvSpPr>
          <p:cNvPr id="4" name="Foliennummernplatzhalter 3"/>
          <p:cNvSpPr>
            <a:spLocks noGrp="1"/>
          </p:cNvSpPr>
          <p:nvPr>
            <p:ph type="sldNum" sz="quarter" idx="5"/>
          </p:nvPr>
        </p:nvSpPr>
        <p:spPr/>
        <p:txBody>
          <a:bodyPr/>
          <a:lstStyle/>
          <a:p>
            <a:fld id="{727AE45E-E74A-4D93-A178-044F1028AF26}" type="slidenum">
              <a:rPr lang="de-DE" smtClean="0"/>
              <a:t>10</a:t>
            </a:fld>
            <a:endParaRPr lang="de-DE"/>
          </a:p>
        </p:txBody>
      </p:sp>
    </p:spTree>
    <p:extLst>
      <p:ext uri="{BB962C8B-B14F-4D97-AF65-F5344CB8AC3E}">
        <p14:creationId xmlns:p14="http://schemas.microsoft.com/office/powerpoint/2010/main" val="8641212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AA0BD9-F04E-45E9-4E6C-5ADE211AE9A2}"/>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13BBD716-FEB7-7E9C-C2FC-90830126C882}"/>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541A73FA-2B9D-3861-6B28-011618EC11D9}"/>
              </a:ext>
            </a:extLst>
          </p:cNvPr>
          <p:cNvSpPr>
            <a:spLocks noGrp="1"/>
          </p:cNvSpPr>
          <p:nvPr>
            <p:ph type="body" idx="1"/>
          </p:nvPr>
        </p:nvSpPr>
        <p:spPr/>
        <p:txBody>
          <a:bodyPr/>
          <a:lstStyle/>
          <a:p>
            <a:r>
              <a:rPr lang="de-DE" sz="1200" kern="1200" dirty="0">
                <a:solidFill>
                  <a:schemeClr val="tx1"/>
                </a:solidFill>
                <a:effectLst/>
                <a:latin typeface="+mn-lt"/>
                <a:ea typeface="+mn-ea"/>
                <a:cs typeface="+mn-cs"/>
              </a:rPr>
              <a:t>Je </a:t>
            </a:r>
            <a:r>
              <a:rPr lang="de-DE" sz="1200" kern="1200" dirty="0" err="1">
                <a:solidFill>
                  <a:schemeClr val="tx1"/>
                </a:solidFill>
                <a:effectLst/>
                <a:latin typeface="+mn-lt"/>
                <a:ea typeface="+mn-ea"/>
                <a:cs typeface="+mn-cs"/>
              </a:rPr>
              <a:t>voulais</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commencer</a:t>
            </a:r>
            <a:r>
              <a:rPr lang="de-DE" sz="1200" kern="1200" dirty="0">
                <a:solidFill>
                  <a:schemeClr val="tx1"/>
                </a:solidFill>
                <a:effectLst/>
                <a:latin typeface="+mn-lt"/>
                <a:ea typeface="+mn-ea"/>
                <a:cs typeface="+mn-cs"/>
              </a:rPr>
              <a:t> par </a:t>
            </a:r>
            <a:r>
              <a:rPr lang="de-DE" sz="1200" kern="1200" dirty="0" err="1">
                <a:solidFill>
                  <a:schemeClr val="tx1"/>
                </a:solidFill>
                <a:effectLst/>
                <a:latin typeface="+mn-lt"/>
                <a:ea typeface="+mn-ea"/>
                <a:cs typeface="+mn-cs"/>
              </a:rPr>
              <a:t>cette</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premiere</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anecdote</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pour</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planter</a:t>
            </a:r>
            <a:r>
              <a:rPr lang="de-DE" sz="1200" kern="1200" dirty="0">
                <a:solidFill>
                  <a:schemeClr val="tx1"/>
                </a:solidFill>
                <a:effectLst/>
                <a:latin typeface="+mn-lt"/>
                <a:ea typeface="+mn-ea"/>
                <a:cs typeface="+mn-cs"/>
              </a:rPr>
              <a:t> le </a:t>
            </a:r>
            <a:r>
              <a:rPr lang="de-DE" sz="1200" kern="1200" dirty="0" err="1">
                <a:solidFill>
                  <a:schemeClr val="tx1"/>
                </a:solidFill>
                <a:effectLst/>
                <a:latin typeface="+mn-lt"/>
                <a:ea typeface="+mn-ea"/>
                <a:cs typeface="+mn-cs"/>
              </a:rPr>
              <a:t>decor</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montrer</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ce</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qu‘il</a:t>
            </a:r>
            <a:r>
              <a:rPr lang="de-DE" sz="1200" kern="1200" dirty="0">
                <a:solidFill>
                  <a:schemeClr val="tx1"/>
                </a:solidFill>
                <a:effectLst/>
                <a:latin typeface="+mn-lt"/>
                <a:ea typeface="+mn-ea"/>
                <a:cs typeface="+mn-cs"/>
              </a:rPr>
              <a:t> y a de </a:t>
            </a:r>
            <a:r>
              <a:rPr lang="de-DE" sz="1200" kern="1200" dirty="0" err="1">
                <a:solidFill>
                  <a:schemeClr val="tx1"/>
                </a:solidFill>
                <a:effectLst/>
                <a:latin typeface="+mn-lt"/>
                <a:ea typeface="+mn-ea"/>
                <a:cs typeface="+mn-cs"/>
              </a:rPr>
              <a:t>merveilleux</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dans</a:t>
            </a:r>
            <a:r>
              <a:rPr lang="de-DE" sz="1200" kern="1200" dirty="0">
                <a:solidFill>
                  <a:schemeClr val="tx1"/>
                </a:solidFill>
                <a:effectLst/>
                <a:latin typeface="+mn-lt"/>
                <a:ea typeface="+mn-ea"/>
                <a:cs typeface="+mn-cs"/>
              </a:rPr>
              <a:t> la </a:t>
            </a:r>
            <a:r>
              <a:rPr lang="de-DE" sz="1200" kern="1200" dirty="0" err="1">
                <a:solidFill>
                  <a:schemeClr val="tx1"/>
                </a:solidFill>
                <a:effectLst/>
                <a:latin typeface="+mn-lt"/>
                <a:ea typeface="+mn-ea"/>
                <a:cs typeface="+mn-cs"/>
              </a:rPr>
              <a:t>communication</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animale</a:t>
            </a:r>
            <a:r>
              <a:rPr lang="de-DE" sz="1200" kern="1200" dirty="0">
                <a:solidFill>
                  <a:schemeClr val="tx1"/>
                </a:solidFill>
                <a:effectLst/>
                <a:latin typeface="+mn-lt"/>
                <a:ea typeface="+mn-ea"/>
                <a:cs typeface="+mn-cs"/>
              </a:rPr>
              <a:t>, et </a:t>
            </a:r>
            <a:r>
              <a:rPr lang="de-DE" sz="1200" kern="1200" dirty="0" err="1">
                <a:solidFill>
                  <a:schemeClr val="tx1"/>
                </a:solidFill>
                <a:effectLst/>
                <a:latin typeface="+mn-lt"/>
                <a:ea typeface="+mn-ea"/>
                <a:cs typeface="+mn-cs"/>
              </a:rPr>
              <a:t>parler</a:t>
            </a:r>
            <a:r>
              <a:rPr lang="de-DE" sz="1200" kern="1200" dirty="0">
                <a:solidFill>
                  <a:schemeClr val="tx1"/>
                </a:solidFill>
                <a:effectLst/>
                <a:latin typeface="+mn-lt"/>
                <a:ea typeface="+mn-ea"/>
                <a:cs typeface="+mn-cs"/>
              </a:rPr>
              <a:t> des </a:t>
            </a:r>
            <a:r>
              <a:rPr lang="de-DE" sz="1200" kern="1200" dirty="0" err="1">
                <a:solidFill>
                  <a:schemeClr val="tx1"/>
                </a:solidFill>
                <a:effectLst/>
                <a:latin typeface="+mn-lt"/>
                <a:ea typeface="+mn-ea"/>
                <a:cs typeface="+mn-cs"/>
              </a:rPr>
              <a:t>doutes</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qu‘on</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peut</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avoir</a:t>
            </a:r>
            <a:r>
              <a:rPr lang="de-DE" sz="1200" kern="1200" dirty="0">
                <a:solidFill>
                  <a:schemeClr val="tx1"/>
                </a:solidFill>
                <a:effectLst/>
                <a:latin typeface="+mn-lt"/>
                <a:ea typeface="+mn-ea"/>
                <a:cs typeface="+mn-cs"/>
              </a:rPr>
              <a:t>. </a:t>
            </a:r>
          </a:p>
          <a:p>
            <a:endParaRPr lang="de-DE" sz="1200" kern="1200" dirty="0">
              <a:solidFill>
                <a:schemeClr val="tx1"/>
              </a:solidFill>
              <a:effectLst/>
              <a:latin typeface="+mn-lt"/>
              <a:ea typeface="+mn-ea"/>
              <a:cs typeface="+mn-cs"/>
            </a:endParaRPr>
          </a:p>
          <a:p>
            <a:r>
              <a:rPr lang="de-DE" sz="1200" kern="1200" dirty="0">
                <a:solidFill>
                  <a:schemeClr val="tx1"/>
                </a:solidFill>
                <a:effectLst/>
                <a:latin typeface="+mn-lt"/>
                <a:ea typeface="+mn-ea"/>
                <a:cs typeface="+mn-cs"/>
              </a:rPr>
              <a:t>Et si c‘est la </a:t>
            </a:r>
            <a:r>
              <a:rPr lang="de-DE" sz="1200" kern="1200" dirty="0" err="1">
                <a:solidFill>
                  <a:schemeClr val="tx1"/>
                </a:solidFill>
                <a:effectLst/>
                <a:latin typeface="+mn-lt"/>
                <a:ea typeface="+mn-ea"/>
                <a:cs typeface="+mn-cs"/>
              </a:rPr>
              <a:t>premiere</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fois</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que</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vous</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entendez</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parler</a:t>
            </a:r>
            <a:r>
              <a:rPr lang="de-DE" sz="1200" kern="1200" dirty="0">
                <a:solidFill>
                  <a:schemeClr val="tx1"/>
                </a:solidFill>
                <a:effectLst/>
                <a:latin typeface="+mn-lt"/>
                <a:ea typeface="+mn-ea"/>
                <a:cs typeface="+mn-cs"/>
              </a:rPr>
              <a:t> du </a:t>
            </a:r>
            <a:r>
              <a:rPr lang="de-DE" sz="1200" kern="1200" dirty="0" err="1">
                <a:solidFill>
                  <a:schemeClr val="tx1"/>
                </a:solidFill>
                <a:effectLst/>
                <a:latin typeface="+mn-lt"/>
                <a:ea typeface="+mn-ea"/>
                <a:cs typeface="+mn-cs"/>
              </a:rPr>
              <a:t>sujet</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vous</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avez</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bien</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entendu</a:t>
            </a:r>
            <a:r>
              <a:rPr lang="de-DE" sz="1200" kern="1200" dirty="0">
                <a:solidFill>
                  <a:schemeClr val="tx1"/>
                </a:solidFill>
                <a:effectLst/>
                <a:latin typeface="+mn-lt"/>
                <a:ea typeface="+mn-ea"/>
                <a:cs typeface="+mn-cs"/>
              </a:rPr>
              <a:t> des </a:t>
            </a:r>
            <a:r>
              <a:rPr lang="de-DE" sz="1200" kern="1200" dirty="0" err="1">
                <a:solidFill>
                  <a:schemeClr val="tx1"/>
                </a:solidFill>
                <a:effectLst/>
                <a:latin typeface="+mn-lt"/>
                <a:ea typeface="+mn-ea"/>
                <a:cs typeface="+mn-cs"/>
              </a:rPr>
              <a:t>doutes</a:t>
            </a:r>
            <a:r>
              <a:rPr lang="de-DE" sz="1200" kern="1200" dirty="0">
                <a:solidFill>
                  <a:schemeClr val="tx1"/>
                </a:solidFill>
                <a:effectLst/>
                <a:latin typeface="+mn-lt"/>
                <a:ea typeface="+mn-ea"/>
                <a:cs typeface="+mn-cs"/>
              </a:rPr>
              <a:t>. </a:t>
            </a:r>
          </a:p>
          <a:p>
            <a:endParaRPr lang="de-DE" sz="1200" kern="1200" dirty="0">
              <a:solidFill>
                <a:schemeClr val="tx1"/>
              </a:solidFill>
              <a:effectLst/>
              <a:latin typeface="+mn-lt"/>
              <a:ea typeface="+mn-ea"/>
              <a:cs typeface="+mn-cs"/>
            </a:endParaRPr>
          </a:p>
          <a:p>
            <a:r>
              <a:rPr lang="de-DE" sz="1200" kern="1200" dirty="0">
                <a:solidFill>
                  <a:schemeClr val="tx1"/>
                </a:solidFill>
                <a:effectLst/>
                <a:latin typeface="+mn-lt"/>
                <a:ea typeface="+mn-ea"/>
                <a:cs typeface="+mn-cs"/>
              </a:rPr>
              <a:t>Mais </a:t>
            </a:r>
            <a:r>
              <a:rPr lang="de-DE" sz="1200" kern="1200" dirty="0" err="1">
                <a:solidFill>
                  <a:schemeClr val="tx1"/>
                </a:solidFill>
                <a:effectLst/>
                <a:latin typeface="+mn-lt"/>
                <a:ea typeface="+mn-ea"/>
                <a:cs typeface="+mn-cs"/>
              </a:rPr>
              <a:t>les</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doutes</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sont</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ma</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specialite</a:t>
            </a:r>
            <a:r>
              <a:rPr lang="de-DE" sz="1200" kern="1200" dirty="0">
                <a:solidFill>
                  <a:schemeClr val="tx1"/>
                </a:solidFill>
                <a:effectLst/>
                <a:latin typeface="+mn-lt"/>
                <a:ea typeface="+mn-ea"/>
                <a:cs typeface="+mn-cs"/>
              </a:rPr>
              <a:t> </a:t>
            </a:r>
            <a:r>
              <a:rPr lang="de-DE" sz="1200" kern="1200" dirty="0">
                <a:solidFill>
                  <a:schemeClr val="tx1"/>
                </a:solidFill>
                <a:effectLst/>
                <a:latin typeface="+mn-lt"/>
                <a:ea typeface="+mn-ea"/>
                <a:cs typeface="+mn-cs"/>
                <a:sym typeface="Wingdings" panose="05000000000000000000" pitchFamily="2" charset="2"/>
              </a:rPr>
              <a:t> </a:t>
            </a:r>
          </a:p>
          <a:p>
            <a:r>
              <a:rPr lang="de-DE" sz="1200" kern="1200" dirty="0">
                <a:solidFill>
                  <a:schemeClr val="tx1"/>
                </a:solidFill>
                <a:effectLst/>
                <a:latin typeface="+mn-lt"/>
                <a:ea typeface="+mn-ea"/>
                <a:cs typeface="+mn-cs"/>
                <a:sym typeface="Wingdings" panose="05000000000000000000" pitchFamily="2" charset="2"/>
              </a:rPr>
              <a:t>Et je </a:t>
            </a:r>
            <a:r>
              <a:rPr lang="de-DE" sz="1200" kern="1200" dirty="0" err="1">
                <a:solidFill>
                  <a:schemeClr val="tx1"/>
                </a:solidFill>
                <a:effectLst/>
                <a:latin typeface="+mn-lt"/>
                <a:ea typeface="+mn-ea"/>
                <a:cs typeface="+mn-cs"/>
                <a:sym typeface="Wingdings" panose="05000000000000000000" pitchFamily="2" charset="2"/>
              </a:rPr>
              <a:t>voulais</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structurer</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ma</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presentation</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ce</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soir</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autour</a:t>
            </a:r>
            <a:r>
              <a:rPr lang="de-DE" sz="1200" kern="1200" dirty="0">
                <a:solidFill>
                  <a:schemeClr val="tx1"/>
                </a:solidFill>
                <a:effectLst/>
                <a:latin typeface="+mn-lt"/>
                <a:ea typeface="+mn-ea"/>
                <a:cs typeface="+mn-cs"/>
                <a:sym typeface="Wingdings" panose="05000000000000000000" pitchFamily="2" charset="2"/>
              </a:rPr>
              <a:t> de </a:t>
            </a:r>
            <a:r>
              <a:rPr lang="de-DE" sz="1200" kern="1200" dirty="0" err="1">
                <a:solidFill>
                  <a:schemeClr val="tx1"/>
                </a:solidFill>
                <a:effectLst/>
                <a:latin typeface="+mn-lt"/>
                <a:ea typeface="+mn-ea"/>
                <a:cs typeface="+mn-cs"/>
                <a:sym typeface="Wingdings" panose="05000000000000000000" pitchFamily="2" charset="2"/>
              </a:rPr>
              <a:t>trois</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questions</a:t>
            </a:r>
            <a:r>
              <a:rPr lang="de-DE" sz="1200" kern="1200" dirty="0">
                <a:solidFill>
                  <a:schemeClr val="tx1"/>
                </a:solidFill>
                <a:effectLst/>
                <a:latin typeface="+mn-lt"/>
                <a:ea typeface="+mn-ea"/>
                <a:cs typeface="+mn-cs"/>
                <a:sym typeface="Wingdings" panose="05000000000000000000" pitchFamily="2" charset="2"/>
              </a:rPr>
              <a:t> …</a:t>
            </a:r>
            <a:endParaRPr lang="de-DE" sz="1200" kern="1200" dirty="0">
              <a:solidFill>
                <a:schemeClr val="tx1"/>
              </a:solidFill>
              <a:effectLst/>
              <a:latin typeface="+mn-lt"/>
              <a:ea typeface="+mn-ea"/>
              <a:cs typeface="+mn-cs"/>
            </a:endParaRPr>
          </a:p>
        </p:txBody>
      </p:sp>
      <p:sp>
        <p:nvSpPr>
          <p:cNvPr id="4" name="Foliennummernplatzhalter 3">
            <a:extLst>
              <a:ext uri="{FF2B5EF4-FFF2-40B4-BE49-F238E27FC236}">
                <a16:creationId xmlns:a16="http://schemas.microsoft.com/office/drawing/2014/main" id="{11E6528E-AF3E-134C-2FFE-61C9ED519623}"/>
              </a:ext>
            </a:extLst>
          </p:cNvPr>
          <p:cNvSpPr>
            <a:spLocks noGrp="1"/>
          </p:cNvSpPr>
          <p:nvPr>
            <p:ph type="sldNum" sz="quarter" idx="5"/>
          </p:nvPr>
        </p:nvSpPr>
        <p:spPr/>
        <p:txBody>
          <a:bodyPr/>
          <a:lstStyle/>
          <a:p>
            <a:fld id="{727AE45E-E74A-4D93-A178-044F1028AF26}" type="slidenum">
              <a:rPr lang="de-DE" smtClean="0"/>
              <a:t>11</a:t>
            </a:fld>
            <a:endParaRPr lang="de-DE"/>
          </a:p>
        </p:txBody>
      </p:sp>
    </p:spTree>
    <p:extLst>
      <p:ext uri="{BB962C8B-B14F-4D97-AF65-F5344CB8AC3E}">
        <p14:creationId xmlns:p14="http://schemas.microsoft.com/office/powerpoint/2010/main" val="18955194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AA0BD9-F04E-45E9-4E6C-5ADE211AE9A2}"/>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13BBD716-FEB7-7E9C-C2FC-90830126C882}"/>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541A73FA-2B9D-3861-6B28-011618EC11D9}"/>
              </a:ext>
            </a:extLst>
          </p:cNvPr>
          <p:cNvSpPr>
            <a:spLocks noGrp="1"/>
          </p:cNvSpPr>
          <p:nvPr>
            <p:ph type="body" idx="1"/>
          </p:nvPr>
        </p:nvSpPr>
        <p:spPr/>
        <p:txBody>
          <a:bodyPr/>
          <a:lstStyle/>
          <a:p>
            <a:r>
              <a:rPr lang="de-DE" sz="1200" kern="1200" dirty="0">
                <a:solidFill>
                  <a:schemeClr val="tx1"/>
                </a:solidFill>
                <a:effectLst/>
                <a:latin typeface="+mn-lt"/>
                <a:ea typeface="+mn-ea"/>
                <a:cs typeface="+mn-cs"/>
              </a:rPr>
              <a:t>Je </a:t>
            </a:r>
            <a:r>
              <a:rPr lang="de-DE" sz="1200" kern="1200" dirty="0" err="1">
                <a:solidFill>
                  <a:schemeClr val="tx1"/>
                </a:solidFill>
                <a:effectLst/>
                <a:latin typeface="+mn-lt"/>
                <a:ea typeface="+mn-ea"/>
                <a:cs typeface="+mn-cs"/>
              </a:rPr>
              <a:t>vais</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commencer</a:t>
            </a:r>
            <a:r>
              <a:rPr lang="de-DE" sz="1200" kern="1200" dirty="0">
                <a:solidFill>
                  <a:schemeClr val="tx1"/>
                </a:solidFill>
                <a:effectLst/>
                <a:latin typeface="+mn-lt"/>
                <a:ea typeface="+mn-ea"/>
                <a:cs typeface="+mn-cs"/>
              </a:rPr>
              <a:t> par </a:t>
            </a:r>
            <a:r>
              <a:rPr lang="de-DE" sz="1200" kern="1200" dirty="0" err="1">
                <a:solidFill>
                  <a:schemeClr val="tx1"/>
                </a:solidFill>
                <a:effectLst/>
                <a:latin typeface="+mn-lt"/>
                <a:ea typeface="+mn-ea"/>
                <a:cs typeface="+mn-cs"/>
              </a:rPr>
              <a:t>parler</a:t>
            </a:r>
            <a:r>
              <a:rPr lang="de-DE" sz="1200" kern="1200" dirty="0">
                <a:solidFill>
                  <a:schemeClr val="tx1"/>
                </a:solidFill>
                <a:effectLst/>
                <a:latin typeface="+mn-lt"/>
                <a:ea typeface="+mn-ea"/>
                <a:cs typeface="+mn-cs"/>
              </a:rPr>
              <a:t> du </a:t>
            </a:r>
            <a:r>
              <a:rPr lang="de-DE" sz="1200" kern="1200" dirty="0" err="1">
                <a:solidFill>
                  <a:schemeClr val="tx1"/>
                </a:solidFill>
                <a:effectLst/>
                <a:latin typeface="+mn-lt"/>
                <a:ea typeface="+mn-ea"/>
                <a:cs typeface="+mn-cs"/>
              </a:rPr>
              <a:t>pourquoi</a:t>
            </a:r>
            <a:r>
              <a:rPr lang="de-DE" sz="1200" kern="1200" dirty="0">
                <a:solidFill>
                  <a:schemeClr val="tx1"/>
                </a:solidFill>
                <a:effectLst/>
                <a:latin typeface="+mn-lt"/>
                <a:ea typeface="+mn-ea"/>
                <a:cs typeface="+mn-cs"/>
              </a:rPr>
              <a:t>. </a:t>
            </a:r>
          </a:p>
          <a:p>
            <a:endParaRPr lang="de-DE" sz="1200" kern="1200" dirty="0">
              <a:solidFill>
                <a:schemeClr val="tx1"/>
              </a:solidFill>
              <a:effectLst/>
              <a:latin typeface="+mn-lt"/>
              <a:ea typeface="+mn-ea"/>
              <a:cs typeface="+mn-cs"/>
            </a:endParaRPr>
          </a:p>
          <a:p>
            <a:r>
              <a:rPr lang="de-DE" sz="1200" kern="1200" dirty="0" err="1">
                <a:solidFill>
                  <a:schemeClr val="tx1"/>
                </a:solidFill>
                <a:effectLst/>
                <a:latin typeface="+mn-lt"/>
                <a:ea typeface="+mn-ea"/>
                <a:cs typeface="+mn-cs"/>
              </a:rPr>
              <a:t>Pourquoi</a:t>
            </a:r>
            <a:r>
              <a:rPr lang="de-DE" sz="1200" kern="1200" dirty="0">
                <a:solidFill>
                  <a:schemeClr val="tx1"/>
                </a:solidFill>
                <a:effectLst/>
                <a:latin typeface="+mn-lt"/>
                <a:ea typeface="+mn-ea"/>
                <a:cs typeface="+mn-cs"/>
              </a:rPr>
              <a:t> a-t-on </a:t>
            </a:r>
            <a:r>
              <a:rPr lang="de-DE" sz="1200" kern="1200" dirty="0" err="1">
                <a:solidFill>
                  <a:schemeClr val="tx1"/>
                </a:solidFill>
                <a:effectLst/>
                <a:latin typeface="+mn-lt"/>
                <a:ea typeface="+mn-ea"/>
                <a:cs typeface="+mn-cs"/>
              </a:rPr>
              <a:t>besoin</a:t>
            </a:r>
            <a:r>
              <a:rPr lang="de-DE" sz="1200" kern="1200" dirty="0">
                <a:solidFill>
                  <a:schemeClr val="tx1"/>
                </a:solidFill>
                <a:effectLst/>
                <a:latin typeface="+mn-lt"/>
                <a:ea typeface="+mn-ea"/>
                <a:cs typeface="+mn-cs"/>
              </a:rPr>
              <a:t> de </a:t>
            </a:r>
            <a:r>
              <a:rPr lang="de-DE" sz="1200" kern="1200" dirty="0" err="1">
                <a:solidFill>
                  <a:schemeClr val="tx1"/>
                </a:solidFill>
                <a:effectLst/>
                <a:latin typeface="+mn-lt"/>
                <a:ea typeface="+mn-ea"/>
                <a:cs typeface="+mn-cs"/>
              </a:rPr>
              <a:t>communiquer</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avec</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les</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animaux</a:t>
            </a:r>
            <a:r>
              <a:rPr lang="de-DE" sz="1200" kern="1200" dirty="0">
                <a:solidFill>
                  <a:schemeClr val="tx1"/>
                </a:solidFill>
                <a:effectLst/>
                <a:latin typeface="+mn-lt"/>
                <a:ea typeface="+mn-ea"/>
                <a:cs typeface="+mn-cs"/>
              </a:rPr>
              <a:t>? </a:t>
            </a:r>
          </a:p>
          <a:p>
            <a:endParaRPr lang="de-DE" sz="1200" kern="1200" dirty="0">
              <a:solidFill>
                <a:schemeClr val="tx1"/>
              </a:solidFill>
              <a:effectLst/>
              <a:latin typeface="+mn-lt"/>
              <a:ea typeface="+mn-ea"/>
              <a:cs typeface="+mn-cs"/>
            </a:endParaRPr>
          </a:p>
          <a:p>
            <a:r>
              <a:rPr lang="de-DE" sz="1200" kern="1200" dirty="0">
                <a:solidFill>
                  <a:schemeClr val="tx1"/>
                </a:solidFill>
                <a:effectLst/>
                <a:latin typeface="+mn-lt"/>
                <a:ea typeface="+mn-ea"/>
                <a:cs typeface="+mn-cs"/>
              </a:rPr>
              <a:t>On </a:t>
            </a:r>
            <a:r>
              <a:rPr lang="de-DE" sz="1200" kern="1200" dirty="0" err="1">
                <a:solidFill>
                  <a:schemeClr val="tx1"/>
                </a:solidFill>
                <a:effectLst/>
                <a:latin typeface="+mn-lt"/>
                <a:ea typeface="+mn-ea"/>
                <a:cs typeface="+mn-cs"/>
              </a:rPr>
              <a:t>pourrait</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d‘ailleurs</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meme</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l‘utiliser</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pour</a:t>
            </a:r>
            <a:r>
              <a:rPr lang="de-DE" sz="1200" kern="1200" dirty="0">
                <a:solidFill>
                  <a:schemeClr val="tx1"/>
                </a:solidFill>
                <a:effectLst/>
                <a:latin typeface="+mn-lt"/>
                <a:ea typeface="+mn-ea"/>
                <a:cs typeface="+mn-cs"/>
              </a:rPr>
              <a:t> mieux </a:t>
            </a:r>
            <a:r>
              <a:rPr lang="de-DE" sz="1200" kern="1200" dirty="0" err="1">
                <a:solidFill>
                  <a:schemeClr val="tx1"/>
                </a:solidFill>
                <a:effectLst/>
                <a:latin typeface="+mn-lt"/>
                <a:ea typeface="+mn-ea"/>
                <a:cs typeface="+mn-cs"/>
              </a:rPr>
              <a:t>communiquer</a:t>
            </a:r>
            <a:r>
              <a:rPr lang="de-DE" sz="1200" kern="1200" dirty="0">
                <a:solidFill>
                  <a:schemeClr val="tx1"/>
                </a:solidFill>
                <a:effectLst/>
                <a:latin typeface="+mn-lt"/>
                <a:ea typeface="+mn-ea"/>
                <a:cs typeface="+mn-cs"/>
              </a:rPr>
              <a:t> entre </a:t>
            </a:r>
            <a:r>
              <a:rPr lang="de-DE" sz="1200" kern="1200" dirty="0" err="1">
                <a:solidFill>
                  <a:schemeClr val="tx1"/>
                </a:solidFill>
                <a:effectLst/>
                <a:latin typeface="+mn-lt"/>
                <a:ea typeface="+mn-ea"/>
                <a:cs typeface="+mn-cs"/>
              </a:rPr>
              <a:t>humains</a:t>
            </a:r>
            <a:r>
              <a:rPr lang="de-DE" sz="1200" kern="1200" dirty="0">
                <a:solidFill>
                  <a:schemeClr val="tx1"/>
                </a:solidFill>
                <a:effectLst/>
                <a:latin typeface="+mn-lt"/>
                <a:ea typeface="+mn-ea"/>
                <a:cs typeface="+mn-cs"/>
              </a:rPr>
              <a:t> </a:t>
            </a:r>
            <a:r>
              <a:rPr lang="de-DE" sz="1200" kern="1200" dirty="0">
                <a:solidFill>
                  <a:schemeClr val="tx1"/>
                </a:solidFill>
                <a:effectLst/>
                <a:latin typeface="+mn-lt"/>
                <a:ea typeface="+mn-ea"/>
                <a:cs typeface="+mn-cs"/>
                <a:sym typeface="Wingdings" panose="05000000000000000000" pitchFamily="2" charset="2"/>
              </a:rPr>
              <a:t></a:t>
            </a:r>
          </a:p>
        </p:txBody>
      </p:sp>
      <p:sp>
        <p:nvSpPr>
          <p:cNvPr id="4" name="Foliennummernplatzhalter 3">
            <a:extLst>
              <a:ext uri="{FF2B5EF4-FFF2-40B4-BE49-F238E27FC236}">
                <a16:creationId xmlns:a16="http://schemas.microsoft.com/office/drawing/2014/main" id="{11E6528E-AF3E-134C-2FFE-61C9ED519623}"/>
              </a:ext>
            </a:extLst>
          </p:cNvPr>
          <p:cNvSpPr>
            <a:spLocks noGrp="1"/>
          </p:cNvSpPr>
          <p:nvPr>
            <p:ph type="sldNum" sz="quarter" idx="5"/>
          </p:nvPr>
        </p:nvSpPr>
        <p:spPr/>
        <p:txBody>
          <a:bodyPr/>
          <a:lstStyle/>
          <a:p>
            <a:fld id="{727AE45E-E74A-4D93-A178-044F1028AF26}" type="slidenum">
              <a:rPr lang="de-DE" smtClean="0"/>
              <a:t>12</a:t>
            </a:fld>
            <a:endParaRPr lang="de-DE"/>
          </a:p>
        </p:txBody>
      </p:sp>
    </p:spTree>
    <p:extLst>
      <p:ext uri="{BB962C8B-B14F-4D97-AF65-F5344CB8AC3E}">
        <p14:creationId xmlns:p14="http://schemas.microsoft.com/office/powerpoint/2010/main" val="11269299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AA0BD9-F04E-45E9-4E6C-5ADE211AE9A2}"/>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13BBD716-FEB7-7E9C-C2FC-90830126C882}"/>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541A73FA-2B9D-3861-6B28-011618EC11D9}"/>
              </a:ext>
            </a:extLst>
          </p:cNvPr>
          <p:cNvSpPr>
            <a:spLocks noGrp="1"/>
          </p:cNvSpPr>
          <p:nvPr>
            <p:ph type="body" idx="1"/>
          </p:nvPr>
        </p:nvSpPr>
        <p:spPr/>
        <p:txBody>
          <a:bodyPr/>
          <a:lstStyle/>
          <a:p>
            <a:r>
              <a:rPr lang="de-DE" sz="1200" kern="1200" dirty="0" err="1">
                <a:solidFill>
                  <a:schemeClr val="tx1"/>
                </a:solidFill>
                <a:effectLst/>
                <a:latin typeface="+mn-lt"/>
                <a:ea typeface="+mn-ea"/>
                <a:cs typeface="+mn-cs"/>
                <a:sym typeface="Wingdings" panose="05000000000000000000" pitchFamily="2" charset="2"/>
              </a:rPr>
              <a:t>Ensuite</a:t>
            </a:r>
            <a:r>
              <a:rPr lang="de-DE" sz="1200" kern="1200" dirty="0">
                <a:solidFill>
                  <a:schemeClr val="tx1"/>
                </a:solidFill>
                <a:effectLst/>
                <a:latin typeface="+mn-lt"/>
                <a:ea typeface="+mn-ea"/>
                <a:cs typeface="+mn-cs"/>
                <a:sym typeface="Wingdings" panose="05000000000000000000" pitchFamily="2" charset="2"/>
              </a:rPr>
              <a:t> on </a:t>
            </a:r>
            <a:r>
              <a:rPr lang="de-DE" sz="1200" kern="1200" dirty="0" err="1">
                <a:solidFill>
                  <a:schemeClr val="tx1"/>
                </a:solidFill>
                <a:effectLst/>
                <a:latin typeface="+mn-lt"/>
                <a:ea typeface="+mn-ea"/>
                <a:cs typeface="+mn-cs"/>
                <a:sym typeface="Wingdings" panose="05000000000000000000" pitchFamily="2" charset="2"/>
              </a:rPr>
              <a:t>va</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voir</a:t>
            </a:r>
            <a:r>
              <a:rPr lang="de-DE" sz="1200" kern="1200" dirty="0">
                <a:solidFill>
                  <a:schemeClr val="tx1"/>
                </a:solidFill>
                <a:effectLst/>
                <a:latin typeface="+mn-lt"/>
                <a:ea typeface="+mn-ea"/>
                <a:cs typeface="+mn-cs"/>
                <a:sym typeface="Wingdings" panose="05000000000000000000" pitchFamily="2" charset="2"/>
              </a:rPr>
              <a:t> le </a:t>
            </a:r>
            <a:r>
              <a:rPr lang="de-DE" sz="1200" kern="1200" dirty="0" err="1">
                <a:solidFill>
                  <a:schemeClr val="tx1"/>
                </a:solidFill>
                <a:effectLst/>
                <a:latin typeface="+mn-lt"/>
                <a:ea typeface="+mn-ea"/>
                <a:cs typeface="+mn-cs"/>
                <a:sym typeface="Wingdings" panose="05000000000000000000" pitchFamily="2" charset="2"/>
              </a:rPr>
              <a:t>comment</a:t>
            </a:r>
            <a:r>
              <a:rPr lang="de-DE" sz="1200" kern="1200" dirty="0">
                <a:solidFill>
                  <a:schemeClr val="tx1"/>
                </a:solidFill>
                <a:effectLst/>
                <a:latin typeface="+mn-lt"/>
                <a:ea typeface="+mn-ea"/>
                <a:cs typeface="+mn-cs"/>
                <a:sym typeface="Wingdings" panose="05000000000000000000" pitchFamily="2" charset="2"/>
              </a:rPr>
              <a:t>. </a:t>
            </a:r>
          </a:p>
          <a:p>
            <a:r>
              <a:rPr lang="de-DE" sz="1200" kern="1200" dirty="0">
                <a:solidFill>
                  <a:schemeClr val="tx1"/>
                </a:solidFill>
                <a:effectLst/>
                <a:latin typeface="+mn-lt"/>
                <a:ea typeface="+mn-ea"/>
                <a:cs typeface="+mn-cs"/>
                <a:sym typeface="Wingdings" panose="05000000000000000000" pitchFamily="2" charset="2"/>
              </a:rPr>
              <a:t>La </a:t>
            </a:r>
            <a:r>
              <a:rPr lang="de-DE" sz="1200" kern="1200" dirty="0" err="1">
                <a:solidFill>
                  <a:schemeClr val="tx1"/>
                </a:solidFill>
                <a:effectLst/>
                <a:latin typeface="+mn-lt"/>
                <a:ea typeface="+mn-ea"/>
                <a:cs typeface="+mn-cs"/>
                <a:sym typeface="Wingdings" panose="05000000000000000000" pitchFamily="2" charset="2"/>
              </a:rPr>
              <a:t>communication</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animale</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est</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une</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capacite</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innee</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mais</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oubliee</a:t>
            </a:r>
            <a:r>
              <a:rPr lang="de-DE" sz="1200" kern="1200" dirty="0">
                <a:solidFill>
                  <a:schemeClr val="tx1"/>
                </a:solidFill>
                <a:effectLst/>
                <a:latin typeface="+mn-lt"/>
                <a:ea typeface="+mn-ea"/>
                <a:cs typeface="+mn-cs"/>
                <a:sym typeface="Wingdings" panose="05000000000000000000" pitchFamily="2" charset="2"/>
              </a:rPr>
              <a:t> des le plus </a:t>
            </a:r>
            <a:r>
              <a:rPr lang="de-DE" sz="1200" kern="1200" dirty="0" err="1">
                <a:solidFill>
                  <a:schemeClr val="tx1"/>
                </a:solidFill>
                <a:effectLst/>
                <a:latin typeface="+mn-lt"/>
                <a:ea typeface="+mn-ea"/>
                <a:cs typeface="+mn-cs"/>
                <a:sym typeface="Wingdings" panose="05000000000000000000" pitchFamily="2" charset="2"/>
              </a:rPr>
              <a:t>jeune</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age</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quelque</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chose</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qu‘on</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doit</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reapprendre</a:t>
            </a:r>
            <a:r>
              <a:rPr lang="de-DE" sz="1200" kern="1200" dirty="0">
                <a:solidFill>
                  <a:schemeClr val="tx1"/>
                </a:solidFill>
                <a:effectLst/>
                <a:latin typeface="+mn-lt"/>
                <a:ea typeface="+mn-ea"/>
                <a:cs typeface="+mn-cs"/>
                <a:sym typeface="Wingdings" panose="05000000000000000000" pitchFamily="2" charset="2"/>
              </a:rPr>
              <a:t>.</a:t>
            </a:r>
          </a:p>
          <a:p>
            <a:endParaRPr lang="de-DE" sz="1200" kern="1200" dirty="0">
              <a:solidFill>
                <a:schemeClr val="tx1"/>
              </a:solidFill>
              <a:effectLst/>
              <a:latin typeface="+mn-lt"/>
              <a:ea typeface="+mn-ea"/>
              <a:cs typeface="+mn-cs"/>
              <a:sym typeface="Wingdings" panose="05000000000000000000" pitchFamily="2" charset="2"/>
            </a:endParaRPr>
          </a:p>
          <a:p>
            <a:r>
              <a:rPr lang="de-DE" sz="1200" kern="1200" dirty="0">
                <a:solidFill>
                  <a:schemeClr val="tx1"/>
                </a:solidFill>
                <a:effectLst/>
                <a:latin typeface="+mn-lt"/>
                <a:ea typeface="+mn-ea"/>
                <a:cs typeface="+mn-cs"/>
                <a:sym typeface="Wingdings" panose="05000000000000000000" pitchFamily="2" charset="2"/>
              </a:rPr>
              <a:t>Il y a </a:t>
            </a:r>
            <a:r>
              <a:rPr lang="de-DE" sz="1200" kern="1200" dirty="0" err="1">
                <a:solidFill>
                  <a:schemeClr val="tx1"/>
                </a:solidFill>
                <a:effectLst/>
                <a:latin typeface="+mn-lt"/>
                <a:ea typeface="+mn-ea"/>
                <a:cs typeface="+mn-cs"/>
                <a:sym typeface="Wingdings" panose="05000000000000000000" pitchFamily="2" charset="2"/>
              </a:rPr>
              <a:t>egalement</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une</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science</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derriere</a:t>
            </a:r>
            <a:r>
              <a:rPr lang="de-DE" sz="1200" kern="1200" dirty="0">
                <a:solidFill>
                  <a:schemeClr val="tx1"/>
                </a:solidFill>
                <a:effectLst/>
                <a:latin typeface="+mn-lt"/>
                <a:ea typeface="+mn-ea"/>
                <a:cs typeface="+mn-cs"/>
                <a:sym typeface="Wingdings" panose="05000000000000000000" pitchFamily="2" charset="2"/>
              </a:rPr>
              <a:t>. </a:t>
            </a:r>
          </a:p>
          <a:p>
            <a:endParaRPr lang="de-DE" sz="1200" kern="1200" dirty="0">
              <a:solidFill>
                <a:schemeClr val="tx1"/>
              </a:solidFill>
              <a:effectLst/>
              <a:latin typeface="+mn-lt"/>
              <a:ea typeface="+mn-ea"/>
              <a:cs typeface="+mn-cs"/>
              <a:sym typeface="Wingdings" panose="05000000000000000000" pitchFamily="2" charset="2"/>
            </a:endParaRPr>
          </a:p>
          <a:p>
            <a:r>
              <a:rPr lang="de-DE" sz="1200" kern="1200" dirty="0">
                <a:solidFill>
                  <a:schemeClr val="tx1"/>
                </a:solidFill>
                <a:effectLst/>
                <a:latin typeface="+mn-lt"/>
                <a:ea typeface="+mn-ea"/>
                <a:cs typeface="+mn-cs"/>
                <a:sym typeface="Wingdings" panose="05000000000000000000" pitchFamily="2" charset="2"/>
              </a:rPr>
              <a:t>Je </a:t>
            </a:r>
            <a:r>
              <a:rPr lang="de-DE" sz="1200" kern="1200" dirty="0" err="1">
                <a:solidFill>
                  <a:schemeClr val="tx1"/>
                </a:solidFill>
                <a:effectLst/>
                <a:latin typeface="+mn-lt"/>
                <a:ea typeface="+mn-ea"/>
                <a:cs typeface="+mn-cs"/>
                <a:sym typeface="Wingdings" panose="05000000000000000000" pitchFamily="2" charset="2"/>
              </a:rPr>
              <a:t>vais</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donc</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presenter</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certains</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concepts</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cles</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pour</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communiquer</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avec</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les</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animaux</a:t>
            </a:r>
            <a:r>
              <a:rPr lang="de-DE" sz="1200" kern="1200" dirty="0">
                <a:solidFill>
                  <a:schemeClr val="tx1"/>
                </a:solidFill>
                <a:effectLst/>
                <a:latin typeface="+mn-lt"/>
                <a:ea typeface="+mn-ea"/>
                <a:cs typeface="+mn-cs"/>
                <a:sym typeface="Wingdings" panose="05000000000000000000" pitchFamily="2" charset="2"/>
              </a:rPr>
              <a:t>. </a:t>
            </a:r>
          </a:p>
        </p:txBody>
      </p:sp>
      <p:sp>
        <p:nvSpPr>
          <p:cNvPr id="4" name="Foliennummernplatzhalter 3">
            <a:extLst>
              <a:ext uri="{FF2B5EF4-FFF2-40B4-BE49-F238E27FC236}">
                <a16:creationId xmlns:a16="http://schemas.microsoft.com/office/drawing/2014/main" id="{11E6528E-AF3E-134C-2FFE-61C9ED519623}"/>
              </a:ext>
            </a:extLst>
          </p:cNvPr>
          <p:cNvSpPr>
            <a:spLocks noGrp="1"/>
          </p:cNvSpPr>
          <p:nvPr>
            <p:ph type="sldNum" sz="quarter" idx="5"/>
          </p:nvPr>
        </p:nvSpPr>
        <p:spPr/>
        <p:txBody>
          <a:bodyPr/>
          <a:lstStyle/>
          <a:p>
            <a:fld id="{727AE45E-E74A-4D93-A178-044F1028AF26}" type="slidenum">
              <a:rPr lang="de-DE" smtClean="0"/>
              <a:t>13</a:t>
            </a:fld>
            <a:endParaRPr lang="de-DE"/>
          </a:p>
        </p:txBody>
      </p:sp>
    </p:spTree>
    <p:extLst>
      <p:ext uri="{BB962C8B-B14F-4D97-AF65-F5344CB8AC3E}">
        <p14:creationId xmlns:p14="http://schemas.microsoft.com/office/powerpoint/2010/main" val="34830955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AA0BD9-F04E-45E9-4E6C-5ADE211AE9A2}"/>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13BBD716-FEB7-7E9C-C2FC-90830126C882}"/>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541A73FA-2B9D-3861-6B28-011618EC11D9}"/>
              </a:ext>
            </a:extLst>
          </p:cNvPr>
          <p:cNvSpPr>
            <a:spLocks noGrp="1"/>
          </p:cNvSpPr>
          <p:nvPr>
            <p:ph type="body" idx="1"/>
          </p:nvPr>
        </p:nvSpPr>
        <p:spPr/>
        <p:txBody>
          <a:bodyPr/>
          <a:lstStyle/>
          <a:p>
            <a:r>
              <a:rPr lang="de-DE" sz="1200" kern="1200" dirty="0">
                <a:solidFill>
                  <a:schemeClr val="tx1"/>
                </a:solidFill>
                <a:effectLst/>
                <a:latin typeface="+mn-lt"/>
                <a:ea typeface="+mn-ea"/>
                <a:cs typeface="+mn-cs"/>
                <a:sym typeface="Wingdings" panose="05000000000000000000" pitchFamily="2" charset="2"/>
              </a:rPr>
              <a:t>Et je </a:t>
            </a:r>
            <a:r>
              <a:rPr lang="de-DE" sz="1200" kern="1200" dirty="0" err="1">
                <a:solidFill>
                  <a:schemeClr val="tx1"/>
                </a:solidFill>
                <a:effectLst/>
                <a:latin typeface="+mn-lt"/>
                <a:ea typeface="+mn-ea"/>
                <a:cs typeface="+mn-cs"/>
                <a:sym typeface="Wingdings" panose="05000000000000000000" pitchFamily="2" charset="2"/>
              </a:rPr>
              <a:t>vais</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ensuite</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parler</a:t>
            </a:r>
            <a:r>
              <a:rPr lang="de-DE" sz="1200" kern="1200" dirty="0">
                <a:solidFill>
                  <a:schemeClr val="tx1"/>
                </a:solidFill>
                <a:effectLst/>
                <a:latin typeface="+mn-lt"/>
                <a:ea typeface="+mn-ea"/>
                <a:cs typeface="+mn-cs"/>
                <a:sym typeface="Wingdings" panose="05000000000000000000" pitchFamily="2" charset="2"/>
              </a:rPr>
              <a:t> des </a:t>
            </a:r>
            <a:r>
              <a:rPr lang="de-DE" sz="1200" kern="1200" dirty="0" err="1">
                <a:solidFill>
                  <a:schemeClr val="tx1"/>
                </a:solidFill>
                <a:effectLst/>
                <a:latin typeface="+mn-lt"/>
                <a:ea typeface="+mn-ea"/>
                <a:cs typeface="+mn-cs"/>
                <a:sym typeface="Wingdings" panose="05000000000000000000" pitchFamily="2" charset="2"/>
              </a:rPr>
              <a:t>buts</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concrets</a:t>
            </a:r>
            <a:r>
              <a:rPr lang="de-DE" sz="1200" kern="1200" dirty="0">
                <a:solidFill>
                  <a:schemeClr val="tx1"/>
                </a:solidFill>
                <a:effectLst/>
                <a:latin typeface="+mn-lt"/>
                <a:ea typeface="+mn-ea"/>
                <a:cs typeface="+mn-cs"/>
                <a:sym typeface="Wingdings" panose="05000000000000000000" pitchFamily="2" charset="2"/>
              </a:rPr>
              <a:t>, </a:t>
            </a:r>
          </a:p>
          <a:p>
            <a:endParaRPr lang="de-DE" sz="1200" kern="1200" dirty="0">
              <a:solidFill>
                <a:schemeClr val="tx1"/>
              </a:solidFill>
              <a:effectLst/>
              <a:latin typeface="+mn-lt"/>
              <a:ea typeface="+mn-ea"/>
              <a:cs typeface="+mn-cs"/>
              <a:sym typeface="Wingdings" panose="05000000000000000000" pitchFamily="2" charset="2"/>
            </a:endParaRPr>
          </a:p>
          <a:p>
            <a:r>
              <a:rPr lang="de-DE" sz="1200" kern="1200" dirty="0">
                <a:solidFill>
                  <a:schemeClr val="tx1"/>
                </a:solidFill>
                <a:effectLst/>
                <a:latin typeface="+mn-lt"/>
                <a:ea typeface="+mn-ea"/>
                <a:cs typeface="+mn-cs"/>
                <a:sym typeface="Wingdings" panose="05000000000000000000" pitchFamily="2" charset="2"/>
              </a:rPr>
              <a:t>en gros, </a:t>
            </a:r>
            <a:r>
              <a:rPr lang="de-DE" sz="1200" kern="1200" dirty="0" err="1">
                <a:solidFill>
                  <a:schemeClr val="tx1"/>
                </a:solidFill>
                <a:effectLst/>
                <a:latin typeface="+mn-lt"/>
                <a:ea typeface="+mn-ea"/>
                <a:cs typeface="+mn-cs"/>
                <a:sym typeface="Wingdings" panose="05000000000000000000" pitchFamily="2" charset="2"/>
              </a:rPr>
              <a:t>pour</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quelles</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raisons</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les</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gens</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decident</a:t>
            </a:r>
            <a:r>
              <a:rPr lang="de-DE" sz="1200" kern="1200" dirty="0">
                <a:solidFill>
                  <a:schemeClr val="tx1"/>
                </a:solidFill>
                <a:effectLst/>
                <a:latin typeface="+mn-lt"/>
                <a:ea typeface="+mn-ea"/>
                <a:cs typeface="+mn-cs"/>
                <a:sym typeface="Wingdings" panose="05000000000000000000" pitchFamily="2" charset="2"/>
              </a:rPr>
              <a:t> de </a:t>
            </a:r>
            <a:r>
              <a:rPr lang="de-DE" sz="1200" kern="1200" dirty="0" err="1">
                <a:solidFill>
                  <a:schemeClr val="tx1"/>
                </a:solidFill>
                <a:effectLst/>
                <a:latin typeface="+mn-lt"/>
                <a:ea typeface="+mn-ea"/>
                <a:cs typeface="+mn-cs"/>
                <a:sym typeface="Wingdings" panose="05000000000000000000" pitchFamily="2" charset="2"/>
              </a:rPr>
              <a:t>me</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consulter</a:t>
            </a:r>
            <a:r>
              <a:rPr lang="de-DE" sz="1200" kern="1200" dirty="0">
                <a:solidFill>
                  <a:schemeClr val="tx1"/>
                </a:solidFill>
                <a:effectLst/>
                <a:latin typeface="+mn-lt"/>
                <a:ea typeface="+mn-ea"/>
                <a:cs typeface="+mn-cs"/>
                <a:sym typeface="Wingdings" panose="05000000000000000000" pitchFamily="2" charset="2"/>
              </a:rPr>
              <a:t>. </a:t>
            </a:r>
          </a:p>
          <a:p>
            <a:endParaRPr lang="de-DE" sz="1200" kern="1200" dirty="0">
              <a:solidFill>
                <a:schemeClr val="tx1"/>
              </a:solidFill>
              <a:effectLst/>
              <a:latin typeface="+mn-lt"/>
              <a:ea typeface="+mn-ea"/>
              <a:cs typeface="+mn-cs"/>
              <a:sym typeface="Wingdings" panose="05000000000000000000" pitchFamily="2" charset="2"/>
            </a:endParaRPr>
          </a:p>
          <a:p>
            <a:r>
              <a:rPr lang="de-DE" sz="1200" kern="1200" dirty="0">
                <a:solidFill>
                  <a:schemeClr val="tx1"/>
                </a:solidFill>
                <a:effectLst/>
                <a:latin typeface="+mn-lt"/>
                <a:ea typeface="+mn-ea"/>
                <a:cs typeface="+mn-cs"/>
                <a:sym typeface="Wingdings" panose="05000000000000000000" pitchFamily="2" charset="2"/>
              </a:rPr>
              <a:t>Ca </a:t>
            </a:r>
            <a:r>
              <a:rPr lang="de-DE" sz="1200" kern="1200" dirty="0" err="1">
                <a:solidFill>
                  <a:schemeClr val="tx1"/>
                </a:solidFill>
                <a:effectLst/>
                <a:latin typeface="+mn-lt"/>
                <a:ea typeface="+mn-ea"/>
                <a:cs typeface="+mn-cs"/>
                <a:sym typeface="Wingdings" panose="05000000000000000000" pitchFamily="2" charset="2"/>
              </a:rPr>
              <a:t>peut</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etre</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pour</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gerer</a:t>
            </a:r>
            <a:r>
              <a:rPr lang="de-DE" sz="1200" kern="1200" dirty="0">
                <a:solidFill>
                  <a:schemeClr val="tx1"/>
                </a:solidFill>
                <a:effectLst/>
                <a:latin typeface="+mn-lt"/>
                <a:ea typeface="+mn-ea"/>
                <a:cs typeface="+mn-cs"/>
                <a:sym typeface="Wingdings" panose="05000000000000000000" pitchFamily="2" charset="2"/>
              </a:rPr>
              <a:t> des </a:t>
            </a:r>
            <a:r>
              <a:rPr lang="de-DE" sz="1200" kern="1200" dirty="0" err="1">
                <a:solidFill>
                  <a:schemeClr val="tx1"/>
                </a:solidFill>
                <a:effectLst/>
                <a:latin typeface="+mn-lt"/>
                <a:ea typeface="+mn-ea"/>
                <a:cs typeface="+mn-cs"/>
                <a:sym typeface="Wingdings" panose="05000000000000000000" pitchFamily="2" charset="2"/>
              </a:rPr>
              <a:t>situations</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avec</a:t>
            </a:r>
            <a:r>
              <a:rPr lang="de-DE" sz="1200" kern="1200" dirty="0">
                <a:solidFill>
                  <a:schemeClr val="tx1"/>
                </a:solidFill>
                <a:effectLst/>
                <a:latin typeface="+mn-lt"/>
                <a:ea typeface="+mn-ea"/>
                <a:cs typeface="+mn-cs"/>
                <a:sym typeface="Wingdings" panose="05000000000000000000" pitchFamily="2" charset="2"/>
              </a:rPr>
              <a:t> des </a:t>
            </a:r>
            <a:r>
              <a:rPr lang="de-DE" sz="1200" kern="1200" dirty="0" err="1">
                <a:solidFill>
                  <a:schemeClr val="tx1"/>
                </a:solidFill>
                <a:effectLst/>
                <a:latin typeface="+mn-lt"/>
                <a:ea typeface="+mn-ea"/>
                <a:cs typeface="+mn-cs"/>
                <a:sym typeface="Wingdings" panose="05000000000000000000" pitchFamily="2" charset="2"/>
              </a:rPr>
              <a:t>animaux</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sauvages</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qui</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vivent</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dans</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notre</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voisinage</a:t>
            </a:r>
            <a:r>
              <a:rPr lang="de-DE" sz="1200" kern="1200" dirty="0">
                <a:solidFill>
                  <a:schemeClr val="tx1"/>
                </a:solidFill>
                <a:effectLst/>
                <a:latin typeface="+mn-lt"/>
                <a:ea typeface="+mn-ea"/>
                <a:cs typeface="+mn-cs"/>
                <a:sym typeface="Wingdings" panose="05000000000000000000" pitchFamily="2" charset="2"/>
              </a:rPr>
              <a:t>. </a:t>
            </a:r>
          </a:p>
          <a:p>
            <a:endParaRPr lang="de-DE" sz="1200" kern="1200" dirty="0">
              <a:solidFill>
                <a:schemeClr val="tx1"/>
              </a:solidFill>
              <a:effectLst/>
              <a:latin typeface="+mn-lt"/>
              <a:ea typeface="+mn-ea"/>
              <a:cs typeface="+mn-cs"/>
              <a:sym typeface="Wingdings" panose="05000000000000000000" pitchFamily="2" charset="2"/>
            </a:endParaRPr>
          </a:p>
          <a:p>
            <a:r>
              <a:rPr lang="de-DE" sz="1200" kern="1200" dirty="0" err="1">
                <a:solidFill>
                  <a:schemeClr val="tx1"/>
                </a:solidFill>
                <a:effectLst/>
                <a:latin typeface="+mn-lt"/>
                <a:ea typeface="+mn-ea"/>
                <a:cs typeface="+mn-cs"/>
                <a:sym typeface="Wingdings" panose="05000000000000000000" pitchFamily="2" charset="2"/>
              </a:rPr>
              <a:t>Ou</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pour</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toutes</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les</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etapes</a:t>
            </a:r>
            <a:r>
              <a:rPr lang="de-DE" sz="1200" kern="1200" dirty="0">
                <a:solidFill>
                  <a:schemeClr val="tx1"/>
                </a:solidFill>
                <a:effectLst/>
                <a:latin typeface="+mn-lt"/>
                <a:ea typeface="+mn-ea"/>
                <a:cs typeface="+mn-cs"/>
                <a:sym typeface="Wingdings" panose="05000000000000000000" pitchFamily="2" charset="2"/>
              </a:rPr>
              <a:t> de la </a:t>
            </a:r>
            <a:r>
              <a:rPr lang="de-DE" sz="1200" kern="1200" dirty="0" err="1">
                <a:solidFill>
                  <a:schemeClr val="tx1"/>
                </a:solidFill>
                <a:effectLst/>
                <a:latin typeface="+mn-lt"/>
                <a:ea typeface="+mn-ea"/>
                <a:cs typeface="+mn-cs"/>
                <a:sym typeface="Wingdings" panose="05000000000000000000" pitchFamily="2" charset="2"/>
              </a:rPr>
              <a:t>vie</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qu‘on</a:t>
            </a:r>
            <a:r>
              <a:rPr lang="de-DE" sz="1200" kern="1200" dirty="0">
                <a:solidFill>
                  <a:schemeClr val="tx1"/>
                </a:solidFill>
                <a:effectLst/>
                <a:latin typeface="+mn-lt"/>
                <a:ea typeface="+mn-ea"/>
                <a:cs typeface="+mn-cs"/>
                <a:sym typeface="Wingdings" panose="05000000000000000000" pitchFamily="2" charset="2"/>
              </a:rPr>
              <a:t> traverse </a:t>
            </a:r>
            <a:r>
              <a:rPr lang="de-DE" sz="1200" kern="1200" dirty="0" err="1">
                <a:solidFill>
                  <a:schemeClr val="tx1"/>
                </a:solidFill>
                <a:effectLst/>
                <a:latin typeface="+mn-lt"/>
                <a:ea typeface="+mn-ea"/>
                <a:cs typeface="+mn-cs"/>
                <a:sym typeface="Wingdings" panose="05000000000000000000" pitchFamily="2" charset="2"/>
              </a:rPr>
              <a:t>avec</a:t>
            </a:r>
            <a:r>
              <a:rPr lang="de-DE" sz="1200" kern="1200" dirty="0">
                <a:solidFill>
                  <a:schemeClr val="tx1"/>
                </a:solidFill>
                <a:effectLst/>
                <a:latin typeface="+mn-lt"/>
                <a:ea typeface="+mn-ea"/>
                <a:cs typeface="+mn-cs"/>
                <a:sym typeface="Wingdings" panose="05000000000000000000" pitchFamily="2" charset="2"/>
              </a:rPr>
              <a:t> nos </a:t>
            </a:r>
            <a:r>
              <a:rPr lang="de-DE" sz="1200" kern="1200" dirty="0" err="1">
                <a:solidFill>
                  <a:schemeClr val="tx1"/>
                </a:solidFill>
                <a:effectLst/>
                <a:latin typeface="+mn-lt"/>
                <a:ea typeface="+mn-ea"/>
                <a:cs typeface="+mn-cs"/>
                <a:sym typeface="Wingdings" panose="05000000000000000000" pitchFamily="2" charset="2"/>
              </a:rPr>
              <a:t>compagnons</a:t>
            </a:r>
            <a:r>
              <a:rPr lang="de-DE" sz="1200" kern="1200" dirty="0">
                <a:solidFill>
                  <a:schemeClr val="tx1"/>
                </a:solidFill>
                <a:effectLst/>
                <a:latin typeface="+mn-lt"/>
                <a:ea typeface="+mn-ea"/>
                <a:cs typeface="+mn-cs"/>
                <a:sym typeface="Wingdings" panose="05000000000000000000" pitchFamily="2" charset="2"/>
              </a:rPr>
              <a:t> de </a:t>
            </a:r>
            <a:r>
              <a:rPr lang="de-DE" sz="1200" kern="1200" dirty="0" err="1">
                <a:solidFill>
                  <a:schemeClr val="tx1"/>
                </a:solidFill>
                <a:effectLst/>
                <a:latin typeface="+mn-lt"/>
                <a:ea typeface="+mn-ea"/>
                <a:cs typeface="+mn-cs"/>
                <a:sym typeface="Wingdings" panose="05000000000000000000" pitchFamily="2" charset="2"/>
              </a:rPr>
              <a:t>tous</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les</a:t>
            </a:r>
            <a:r>
              <a:rPr lang="de-DE" sz="1200" kern="1200" dirty="0">
                <a:solidFill>
                  <a:schemeClr val="tx1"/>
                </a:solidFill>
                <a:effectLst/>
                <a:latin typeface="+mn-lt"/>
                <a:ea typeface="+mn-ea"/>
                <a:cs typeface="+mn-cs"/>
                <a:sym typeface="Wingdings" panose="05000000000000000000" pitchFamily="2" charset="2"/>
              </a:rPr>
              <a:t> </a:t>
            </a:r>
            <a:r>
              <a:rPr lang="de-DE" sz="1200" kern="1200" dirty="0" err="1">
                <a:solidFill>
                  <a:schemeClr val="tx1"/>
                </a:solidFill>
                <a:effectLst/>
                <a:latin typeface="+mn-lt"/>
                <a:ea typeface="+mn-ea"/>
                <a:cs typeface="+mn-cs"/>
                <a:sym typeface="Wingdings" panose="05000000000000000000" pitchFamily="2" charset="2"/>
              </a:rPr>
              <a:t>jours</a:t>
            </a:r>
            <a:r>
              <a:rPr lang="de-DE" sz="1200" kern="1200" dirty="0">
                <a:solidFill>
                  <a:schemeClr val="tx1"/>
                </a:solidFill>
                <a:effectLst/>
                <a:latin typeface="+mn-lt"/>
                <a:ea typeface="+mn-ea"/>
                <a:cs typeface="+mn-cs"/>
                <a:sym typeface="Wingdings" panose="05000000000000000000" pitchFamily="2" charset="2"/>
              </a:rPr>
              <a:t>. </a:t>
            </a:r>
          </a:p>
        </p:txBody>
      </p:sp>
      <p:sp>
        <p:nvSpPr>
          <p:cNvPr id="4" name="Foliennummernplatzhalter 3">
            <a:extLst>
              <a:ext uri="{FF2B5EF4-FFF2-40B4-BE49-F238E27FC236}">
                <a16:creationId xmlns:a16="http://schemas.microsoft.com/office/drawing/2014/main" id="{11E6528E-AF3E-134C-2FFE-61C9ED519623}"/>
              </a:ext>
            </a:extLst>
          </p:cNvPr>
          <p:cNvSpPr>
            <a:spLocks noGrp="1"/>
          </p:cNvSpPr>
          <p:nvPr>
            <p:ph type="sldNum" sz="quarter" idx="5"/>
          </p:nvPr>
        </p:nvSpPr>
        <p:spPr/>
        <p:txBody>
          <a:bodyPr/>
          <a:lstStyle/>
          <a:p>
            <a:fld id="{727AE45E-E74A-4D93-A178-044F1028AF26}" type="slidenum">
              <a:rPr lang="de-DE" smtClean="0"/>
              <a:t>14</a:t>
            </a:fld>
            <a:endParaRPr lang="de-DE"/>
          </a:p>
        </p:txBody>
      </p:sp>
    </p:spTree>
    <p:extLst>
      <p:ext uri="{BB962C8B-B14F-4D97-AF65-F5344CB8AC3E}">
        <p14:creationId xmlns:p14="http://schemas.microsoft.com/office/powerpoint/2010/main" val="84149109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fr-FR" sz="1200" kern="1200" dirty="0">
                <a:solidFill>
                  <a:schemeClr val="tx1"/>
                </a:solidFill>
                <a:effectLst/>
                <a:latin typeface="+mn-lt"/>
                <a:ea typeface="+mn-ea"/>
                <a:cs typeface="+mn-cs"/>
              </a:rPr>
              <a:t>Je voudrais maintenant démystifier un peu ce qu’est la</a:t>
            </a:r>
            <a:r>
              <a:rPr lang="de-DE" sz="1200" kern="1200" dirty="0">
                <a:solidFill>
                  <a:schemeClr val="tx1"/>
                </a:solidFill>
                <a:effectLst/>
                <a:latin typeface="+mn-lt"/>
                <a:ea typeface="+mn-ea"/>
                <a:cs typeface="+mn-cs"/>
              </a:rPr>
              <a:t> </a:t>
            </a:r>
            <a:r>
              <a:rPr lang="fr-FR" sz="1200" kern="1200" dirty="0">
                <a:solidFill>
                  <a:schemeClr val="tx1"/>
                </a:solidFill>
                <a:effectLst/>
                <a:latin typeface="+mn-lt"/>
                <a:ea typeface="+mn-ea"/>
                <a:cs typeface="+mn-cs"/>
              </a:rPr>
              <a:t>communication animale. </a:t>
            </a:r>
          </a:p>
          <a:p>
            <a:endParaRPr lang="fr-FR" sz="1200" kern="1200" dirty="0">
              <a:solidFill>
                <a:schemeClr val="tx1"/>
              </a:solidFill>
              <a:effectLst/>
              <a:latin typeface="+mn-lt"/>
              <a:ea typeface="+mn-ea"/>
              <a:cs typeface="+mn-cs"/>
            </a:endParaRPr>
          </a:p>
          <a:p>
            <a:r>
              <a:rPr lang="fr-FR" sz="1200" kern="1200" dirty="0">
                <a:solidFill>
                  <a:schemeClr val="tx1"/>
                </a:solidFill>
                <a:effectLst/>
                <a:latin typeface="+mn-lt"/>
                <a:ea typeface="+mn-ea"/>
                <a:cs typeface="+mn-cs"/>
              </a:rPr>
              <a:t>Elle est de plus en plus connue et utilisée dans notre monde occidental, mais il peut y avoir des confusions. </a:t>
            </a:r>
            <a:endParaRPr lang="en-DE" sz="1200" kern="1200" dirty="0">
              <a:solidFill>
                <a:schemeClr val="tx1"/>
              </a:solidFill>
              <a:effectLst/>
              <a:latin typeface="+mn-lt"/>
              <a:ea typeface="+mn-ea"/>
              <a:cs typeface="+mn-cs"/>
            </a:endParaRPr>
          </a:p>
          <a:p>
            <a:endParaRPr lang="fr-FR" sz="1200" kern="1200" dirty="0">
              <a:solidFill>
                <a:schemeClr val="tx1"/>
              </a:solidFill>
              <a:effectLst/>
              <a:latin typeface="+mn-lt"/>
              <a:ea typeface="+mn-ea"/>
              <a:cs typeface="+mn-cs"/>
            </a:endParaRPr>
          </a:p>
          <a:p>
            <a:r>
              <a:rPr lang="fr-FR" sz="1200" kern="1200" dirty="0">
                <a:solidFill>
                  <a:schemeClr val="tx1"/>
                </a:solidFill>
                <a:effectLst/>
                <a:latin typeface="+mn-lt"/>
                <a:ea typeface="+mn-ea"/>
                <a:cs typeface="+mn-cs"/>
              </a:rPr>
              <a:t>Certains l'imaginent comme une science du comportement, où l'humain interprète le langage corporel de l'animal.</a:t>
            </a:r>
            <a:endParaRPr lang="en-DE" sz="1200" kern="1200" dirty="0">
              <a:solidFill>
                <a:schemeClr val="tx1"/>
              </a:solidFill>
              <a:effectLst/>
              <a:latin typeface="+mn-lt"/>
              <a:ea typeface="+mn-ea"/>
              <a:cs typeface="+mn-cs"/>
            </a:endParaRPr>
          </a:p>
          <a:p>
            <a:endParaRPr lang="fr-FR" sz="1200" kern="1200" dirty="0">
              <a:solidFill>
                <a:schemeClr val="tx1"/>
              </a:solidFill>
              <a:effectLst/>
              <a:latin typeface="+mn-lt"/>
              <a:ea typeface="+mn-ea"/>
              <a:cs typeface="+mn-cs"/>
            </a:endParaRPr>
          </a:p>
          <a:p>
            <a:r>
              <a:rPr lang="fr-FR" sz="1200" kern="1200" dirty="0">
                <a:solidFill>
                  <a:schemeClr val="tx1"/>
                </a:solidFill>
                <a:effectLst/>
                <a:latin typeface="+mn-lt"/>
                <a:ea typeface="+mn-ea"/>
                <a:cs typeface="+mn-cs"/>
              </a:rPr>
              <a:t>Ou bien du dressage, où on va plus chercher à façonner leur comportement. </a:t>
            </a:r>
            <a:endParaRPr lang="en-DE" sz="1200" kern="1200" dirty="0">
              <a:solidFill>
                <a:schemeClr val="tx1"/>
              </a:solidFill>
              <a:effectLst/>
              <a:latin typeface="+mn-lt"/>
              <a:ea typeface="+mn-ea"/>
              <a:cs typeface="+mn-cs"/>
            </a:endParaRPr>
          </a:p>
          <a:p>
            <a:r>
              <a:rPr lang="fr-FR" sz="1200" kern="1200" dirty="0">
                <a:solidFill>
                  <a:schemeClr val="tx1"/>
                </a:solidFill>
                <a:effectLst/>
                <a:latin typeface="+mn-lt"/>
                <a:ea typeface="+mn-ea"/>
                <a:cs typeface="+mn-cs"/>
              </a:rPr>
              <a:t>Ce n'est pas cela. </a:t>
            </a:r>
            <a:endParaRPr lang="en-DE" sz="1200" kern="1200" dirty="0">
              <a:solidFill>
                <a:schemeClr val="tx1"/>
              </a:solidFill>
              <a:effectLst/>
              <a:latin typeface="+mn-lt"/>
              <a:ea typeface="+mn-ea"/>
              <a:cs typeface="+mn-cs"/>
            </a:endParaRPr>
          </a:p>
          <a:p>
            <a:endParaRPr lang="fr-FR" sz="1200" kern="1200" dirty="0">
              <a:solidFill>
                <a:schemeClr val="tx1"/>
              </a:solidFill>
              <a:effectLst/>
              <a:latin typeface="+mn-lt"/>
              <a:ea typeface="+mn-ea"/>
              <a:cs typeface="+mn-cs"/>
            </a:endParaRPr>
          </a:p>
          <a:p>
            <a:r>
              <a:rPr lang="fr-FR" sz="1200" kern="1200" dirty="0">
                <a:solidFill>
                  <a:schemeClr val="tx1"/>
                </a:solidFill>
                <a:effectLst/>
                <a:latin typeface="+mn-lt"/>
                <a:ea typeface="+mn-ea"/>
                <a:cs typeface="+mn-cs"/>
              </a:rPr>
              <a:t>Nous ne sommes ni dresseurs, ni chercheurs sur le comportement. </a:t>
            </a:r>
            <a:endParaRPr lang="en-DE" sz="1200" kern="1200" dirty="0">
              <a:solidFill>
                <a:schemeClr val="tx1"/>
              </a:solidFill>
              <a:effectLst/>
              <a:latin typeface="+mn-lt"/>
              <a:ea typeface="+mn-ea"/>
              <a:cs typeface="+mn-cs"/>
            </a:endParaRPr>
          </a:p>
          <a:p>
            <a:r>
              <a:rPr lang="fr-FR" sz="1200" kern="1200" dirty="0">
                <a:solidFill>
                  <a:schemeClr val="tx1"/>
                </a:solidFill>
                <a:effectLst/>
                <a:latin typeface="+mn-lt"/>
                <a:ea typeface="+mn-ea"/>
                <a:cs typeface="+mn-cs"/>
              </a:rPr>
              <a:t>D'autres y voient une forme de communication très mystique, réservée juste à certains « éclairés ». </a:t>
            </a:r>
            <a:endParaRPr lang="en-DE" sz="1200" kern="1200" dirty="0">
              <a:solidFill>
                <a:schemeClr val="tx1"/>
              </a:solidFill>
              <a:effectLst/>
              <a:latin typeface="+mn-lt"/>
              <a:ea typeface="+mn-ea"/>
              <a:cs typeface="+mn-cs"/>
            </a:endParaRPr>
          </a:p>
          <a:p>
            <a:r>
              <a:rPr lang="fr-FR" sz="1200" kern="1200" dirty="0">
                <a:solidFill>
                  <a:schemeClr val="tx1"/>
                </a:solidFill>
                <a:effectLst/>
                <a:latin typeface="+mn-lt"/>
                <a:ea typeface="+mn-ea"/>
                <a:cs typeface="+mn-cs"/>
              </a:rPr>
              <a:t>Mais ça n’est pas ça non plus.</a:t>
            </a:r>
            <a:endParaRPr lang="en-DE" sz="1200" kern="1200" dirty="0">
              <a:solidFill>
                <a:schemeClr val="tx1"/>
              </a:solidFill>
              <a:effectLst/>
              <a:latin typeface="+mn-lt"/>
              <a:ea typeface="+mn-ea"/>
              <a:cs typeface="+mn-cs"/>
            </a:endParaRPr>
          </a:p>
        </p:txBody>
      </p:sp>
      <p:sp>
        <p:nvSpPr>
          <p:cNvPr id="4" name="Foliennummernplatzhalter 3"/>
          <p:cNvSpPr>
            <a:spLocks noGrp="1"/>
          </p:cNvSpPr>
          <p:nvPr>
            <p:ph type="sldNum" sz="quarter" idx="5"/>
          </p:nvPr>
        </p:nvSpPr>
        <p:spPr/>
        <p:txBody>
          <a:bodyPr/>
          <a:lstStyle/>
          <a:p>
            <a:fld id="{727AE45E-E74A-4D93-A178-044F1028AF26}" type="slidenum">
              <a:rPr lang="de-DE" smtClean="0"/>
              <a:t>15</a:t>
            </a:fld>
            <a:endParaRPr lang="de-DE"/>
          </a:p>
        </p:txBody>
      </p:sp>
    </p:spTree>
    <p:extLst>
      <p:ext uri="{BB962C8B-B14F-4D97-AF65-F5344CB8AC3E}">
        <p14:creationId xmlns:p14="http://schemas.microsoft.com/office/powerpoint/2010/main" val="7672879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A63756-463A-30F4-B5FF-44E5F383D6D5}"/>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BEBCAE8-D273-B353-0B67-868FEDBFA9C7}"/>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A0EBF210-AD5C-17FF-FB96-F9E96909C77A}"/>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sz="1200" kern="1200" dirty="0">
                <a:solidFill>
                  <a:schemeClr val="tx1"/>
                </a:solidFill>
                <a:effectLst/>
                <a:latin typeface="+mn-lt"/>
                <a:ea typeface="+mn-ea"/>
                <a:cs typeface="+mn-cs"/>
              </a:rPr>
              <a:t>Tout simplement: </a:t>
            </a:r>
            <a:r>
              <a:rPr lang="fr-FR" sz="1200" b="1" kern="1200" dirty="0">
                <a:solidFill>
                  <a:schemeClr val="tx1"/>
                </a:solidFill>
                <a:effectLst/>
                <a:latin typeface="+mn-lt"/>
                <a:ea typeface="+mn-ea"/>
                <a:cs typeface="+mn-cs"/>
              </a:rPr>
              <a:t>la communication animale, c'est quelque chose de merveilleusement naturel !</a:t>
            </a:r>
            <a:endParaRPr lang="en-DE" sz="1200" kern="1200" dirty="0">
              <a:solidFill>
                <a:schemeClr val="tx1"/>
              </a:solidFill>
              <a:effectLst/>
              <a:latin typeface="+mn-lt"/>
              <a:ea typeface="+mn-ea"/>
              <a:cs typeface="+mn-cs"/>
            </a:endParaRPr>
          </a:p>
          <a:p>
            <a:endParaRPr lang="fr-FR" sz="1200" kern="1200" dirty="0">
              <a:solidFill>
                <a:schemeClr val="tx1"/>
              </a:solidFill>
              <a:effectLst/>
              <a:latin typeface="+mn-lt"/>
              <a:ea typeface="+mn-ea"/>
              <a:cs typeface="+mn-cs"/>
            </a:endParaRPr>
          </a:p>
          <a:p>
            <a:r>
              <a:rPr lang="fr-FR" sz="1200" kern="1200" dirty="0">
                <a:solidFill>
                  <a:schemeClr val="tx1"/>
                </a:solidFill>
                <a:effectLst/>
                <a:latin typeface="+mn-lt"/>
                <a:ea typeface="+mn-ea"/>
                <a:cs typeface="+mn-cs"/>
              </a:rPr>
              <a:t>C'est une forme d'échange très ancienne et naturelle. </a:t>
            </a:r>
          </a:p>
          <a:p>
            <a:endParaRPr lang="fr-FR" sz="1200" kern="1200" dirty="0">
              <a:solidFill>
                <a:schemeClr val="tx1"/>
              </a:solidFill>
              <a:effectLst/>
              <a:latin typeface="+mn-lt"/>
              <a:ea typeface="+mn-ea"/>
              <a:cs typeface="+mn-cs"/>
            </a:endParaRPr>
          </a:p>
          <a:p>
            <a:r>
              <a:rPr lang="fr-FR" sz="1200" kern="1200" dirty="0">
                <a:solidFill>
                  <a:schemeClr val="tx1"/>
                </a:solidFill>
                <a:effectLst/>
                <a:latin typeface="+mn-lt"/>
                <a:ea typeface="+mn-ea"/>
                <a:cs typeface="+mn-cs"/>
              </a:rPr>
              <a:t>Elle repose sur la connexion intuitive à l'environnement. </a:t>
            </a:r>
          </a:p>
          <a:p>
            <a:endParaRPr lang="fr-FR" sz="1200" kern="1200" dirty="0">
              <a:solidFill>
                <a:schemeClr val="tx1"/>
              </a:solidFill>
              <a:effectLst/>
              <a:latin typeface="+mn-lt"/>
              <a:ea typeface="+mn-ea"/>
              <a:cs typeface="+mn-cs"/>
            </a:endParaRPr>
          </a:p>
          <a:p>
            <a:r>
              <a:rPr lang="fr-FR" sz="1200" kern="1200" dirty="0">
                <a:solidFill>
                  <a:schemeClr val="tx1"/>
                </a:solidFill>
                <a:effectLst/>
                <a:latin typeface="+mn-lt"/>
                <a:ea typeface="+mn-ea"/>
                <a:cs typeface="+mn-cs"/>
              </a:rPr>
              <a:t>La communication animale est utilisée aujourd'hui encore, chaque jour, par de nombreux peuples natifs.</a:t>
            </a:r>
          </a:p>
          <a:p>
            <a:endParaRPr lang="en-DE" sz="1200" kern="1200" dirty="0">
              <a:solidFill>
                <a:schemeClr val="tx1"/>
              </a:solidFill>
              <a:effectLst/>
              <a:latin typeface="+mn-lt"/>
              <a:ea typeface="+mn-ea"/>
              <a:cs typeface="+mn-cs"/>
            </a:endParaRPr>
          </a:p>
        </p:txBody>
      </p:sp>
      <p:sp>
        <p:nvSpPr>
          <p:cNvPr id="4" name="Foliennummernplatzhalter 3">
            <a:extLst>
              <a:ext uri="{FF2B5EF4-FFF2-40B4-BE49-F238E27FC236}">
                <a16:creationId xmlns:a16="http://schemas.microsoft.com/office/drawing/2014/main" id="{6ACBDDDA-A72B-9416-3A98-9C53B0CF73B4}"/>
              </a:ext>
            </a:extLst>
          </p:cNvPr>
          <p:cNvSpPr>
            <a:spLocks noGrp="1"/>
          </p:cNvSpPr>
          <p:nvPr>
            <p:ph type="sldNum" sz="quarter" idx="5"/>
          </p:nvPr>
        </p:nvSpPr>
        <p:spPr/>
        <p:txBody>
          <a:bodyPr/>
          <a:lstStyle/>
          <a:p>
            <a:fld id="{727AE45E-E74A-4D93-A178-044F1028AF26}" type="slidenum">
              <a:rPr lang="de-DE" smtClean="0"/>
              <a:t>16</a:t>
            </a:fld>
            <a:endParaRPr lang="de-DE"/>
          </a:p>
        </p:txBody>
      </p:sp>
    </p:spTree>
    <p:extLst>
      <p:ext uri="{BB962C8B-B14F-4D97-AF65-F5344CB8AC3E}">
        <p14:creationId xmlns:p14="http://schemas.microsoft.com/office/powerpoint/2010/main" val="4663143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8617DD-E805-2B4D-B84E-C07965EBB32C}"/>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ED040E2B-2058-3B11-8EC8-53B335BCA15B}"/>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61F78BC9-E94B-C687-1221-7CC6AA62E981}"/>
              </a:ext>
            </a:extLst>
          </p:cNvPr>
          <p:cNvSpPr>
            <a:spLocks noGrp="1"/>
          </p:cNvSpPr>
          <p:nvPr>
            <p:ph type="body" idx="1"/>
          </p:nvPr>
        </p:nvSpPr>
        <p:spPr/>
        <p:txBody>
          <a:bodyPr/>
          <a:lstStyle/>
          <a:p>
            <a:r>
              <a:rPr lang="fr-FR" sz="1200" kern="1200" dirty="0">
                <a:solidFill>
                  <a:schemeClr val="tx1"/>
                </a:solidFill>
                <a:effectLst/>
                <a:latin typeface="+mn-lt"/>
                <a:ea typeface="+mn-ea"/>
                <a:cs typeface="+mn-cs"/>
              </a:rPr>
              <a:t>Dans ce type de communication, nous utilisons un sens naturel. </a:t>
            </a:r>
          </a:p>
          <a:p>
            <a:endParaRPr lang="fr-FR" sz="1200" kern="1200" dirty="0">
              <a:solidFill>
                <a:schemeClr val="tx1"/>
              </a:solidFill>
              <a:effectLst/>
              <a:latin typeface="+mn-lt"/>
              <a:ea typeface="+mn-ea"/>
              <a:cs typeface="+mn-cs"/>
            </a:endParaRPr>
          </a:p>
          <a:p>
            <a:r>
              <a:rPr lang="fr-FR" sz="1200" kern="1200" dirty="0">
                <a:solidFill>
                  <a:schemeClr val="tx1"/>
                </a:solidFill>
                <a:effectLst/>
                <a:latin typeface="+mn-lt"/>
                <a:ea typeface="+mn-ea"/>
                <a:cs typeface="+mn-cs"/>
              </a:rPr>
              <a:t>Une sorte d'instinct que nous possédons tous. </a:t>
            </a:r>
          </a:p>
          <a:p>
            <a:endParaRPr lang="fr-FR" sz="1200" kern="1200" dirty="0">
              <a:solidFill>
                <a:schemeClr val="tx1"/>
              </a:solidFill>
              <a:effectLst/>
              <a:latin typeface="+mn-lt"/>
              <a:ea typeface="+mn-ea"/>
              <a:cs typeface="+mn-cs"/>
            </a:endParaRPr>
          </a:p>
          <a:p>
            <a:r>
              <a:rPr lang="fr-FR" sz="1200" kern="1200" dirty="0">
                <a:solidFill>
                  <a:schemeClr val="tx1"/>
                </a:solidFill>
                <a:effectLst/>
                <a:latin typeface="+mn-lt"/>
                <a:ea typeface="+mn-ea"/>
                <a:cs typeface="+mn-cs"/>
              </a:rPr>
              <a:t>… mais qu’on a malheureusement presque tous perdu – au profit d'autres capacités cognitives, qui nous permettent de fonctionner dans notre monde complexe.</a:t>
            </a:r>
          </a:p>
          <a:p>
            <a:endParaRPr lang="fr-FR" sz="1200" kern="1200" dirty="0">
              <a:solidFill>
                <a:schemeClr val="tx1"/>
              </a:solidFill>
              <a:effectLst/>
              <a:latin typeface="+mn-lt"/>
              <a:ea typeface="+mn-ea"/>
              <a:cs typeface="+mn-cs"/>
            </a:endParaRPr>
          </a:p>
          <a:p>
            <a:r>
              <a:rPr lang="fr-FR" sz="1200" kern="1200" dirty="0">
                <a:solidFill>
                  <a:schemeClr val="tx1"/>
                </a:solidFill>
                <a:effectLst/>
                <a:latin typeface="+mn-lt"/>
                <a:ea typeface="+mn-ea"/>
                <a:cs typeface="+mn-cs"/>
              </a:rPr>
              <a:t>Et dans ce monde de plus en plus technologique, on s’</a:t>
            </a:r>
            <a:r>
              <a:rPr lang="fr-FR" sz="1200" kern="1200" dirty="0" err="1">
                <a:solidFill>
                  <a:schemeClr val="tx1"/>
                </a:solidFill>
                <a:effectLst/>
                <a:latin typeface="+mn-lt"/>
                <a:ea typeface="+mn-ea"/>
                <a:cs typeface="+mn-cs"/>
              </a:rPr>
              <a:t>estéloignés</a:t>
            </a:r>
            <a:r>
              <a:rPr lang="fr-FR" sz="1200" kern="1200" dirty="0">
                <a:solidFill>
                  <a:schemeClr val="tx1"/>
                </a:solidFill>
                <a:effectLst/>
                <a:latin typeface="+mn-lt"/>
                <a:ea typeface="+mn-ea"/>
                <a:cs typeface="+mn-cs"/>
              </a:rPr>
              <a:t> de la plupart de nos instincts – et donc de la nature en général. </a:t>
            </a:r>
            <a:endParaRPr lang="en-DE" sz="1200" kern="1200" dirty="0">
              <a:solidFill>
                <a:schemeClr val="tx1"/>
              </a:solidFill>
              <a:effectLst/>
              <a:latin typeface="+mn-lt"/>
              <a:ea typeface="+mn-ea"/>
              <a:cs typeface="+mn-cs"/>
            </a:endParaRPr>
          </a:p>
        </p:txBody>
      </p:sp>
      <p:sp>
        <p:nvSpPr>
          <p:cNvPr id="4" name="Foliennummernplatzhalter 3">
            <a:extLst>
              <a:ext uri="{FF2B5EF4-FFF2-40B4-BE49-F238E27FC236}">
                <a16:creationId xmlns:a16="http://schemas.microsoft.com/office/drawing/2014/main" id="{3E41DA69-E478-6FE5-5630-B1A0377D3092}"/>
              </a:ext>
            </a:extLst>
          </p:cNvPr>
          <p:cNvSpPr>
            <a:spLocks noGrp="1"/>
          </p:cNvSpPr>
          <p:nvPr>
            <p:ph type="sldNum" sz="quarter" idx="5"/>
          </p:nvPr>
        </p:nvSpPr>
        <p:spPr/>
        <p:txBody>
          <a:bodyPr/>
          <a:lstStyle/>
          <a:p>
            <a:fld id="{727AE45E-E74A-4D93-A178-044F1028AF26}" type="slidenum">
              <a:rPr lang="de-DE" smtClean="0"/>
              <a:t>17</a:t>
            </a:fld>
            <a:endParaRPr lang="de-DE"/>
          </a:p>
        </p:txBody>
      </p:sp>
    </p:spTree>
    <p:extLst>
      <p:ext uri="{BB962C8B-B14F-4D97-AF65-F5344CB8AC3E}">
        <p14:creationId xmlns:p14="http://schemas.microsoft.com/office/powerpoint/2010/main" val="25963771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BD88BF-7878-B46A-A053-267AD6EF8A2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3E5CCAD6-B8F0-24D2-B5B9-D4E69C0A570D}"/>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B8F44A24-FBD8-CCF2-79D5-D4B9082C98C8}"/>
              </a:ext>
            </a:extLst>
          </p:cNvPr>
          <p:cNvSpPr>
            <a:spLocks noGrp="1"/>
          </p:cNvSpPr>
          <p:nvPr>
            <p:ph type="body" idx="1"/>
          </p:nvPr>
        </p:nvSpPr>
        <p:spPr/>
        <p:txBody>
          <a:bodyPr/>
          <a:lstStyle/>
          <a:p>
            <a:r>
              <a:rPr lang="fr-FR" sz="1200" kern="1200" dirty="0">
                <a:solidFill>
                  <a:schemeClr val="tx1"/>
                </a:solidFill>
                <a:effectLst/>
                <a:latin typeface="+mn-lt"/>
                <a:ea typeface="+mn-ea"/>
                <a:cs typeface="+mn-cs"/>
              </a:rPr>
              <a:t>Et je le vois de cette </a:t>
            </a:r>
            <a:r>
              <a:rPr lang="fr-FR" sz="1200" kern="1200" dirty="0" err="1">
                <a:solidFill>
                  <a:schemeClr val="tx1"/>
                </a:solidFill>
                <a:effectLst/>
                <a:latin typeface="+mn-lt"/>
                <a:ea typeface="+mn-ea"/>
                <a:cs typeface="+mn-cs"/>
              </a:rPr>
              <a:t>facon</a:t>
            </a:r>
            <a:r>
              <a:rPr lang="fr-FR" sz="1200" kern="1200" dirty="0">
                <a:solidFill>
                  <a:schemeClr val="tx1"/>
                </a:solidFill>
                <a:effectLst/>
                <a:latin typeface="+mn-lt"/>
                <a:ea typeface="+mn-ea"/>
                <a:cs typeface="+mn-cs"/>
              </a:rPr>
              <a:t> : il est dans notre nature – en tant que partie de la nature – de communiquer avec elle. Je reviendrai sur ces points dans quelques minutes. </a:t>
            </a:r>
          </a:p>
          <a:p>
            <a:endParaRPr lang="fr-FR" sz="1200" kern="1200" dirty="0">
              <a:solidFill>
                <a:schemeClr val="tx1"/>
              </a:solidFill>
              <a:effectLst/>
              <a:latin typeface="+mn-lt"/>
              <a:ea typeface="+mn-ea"/>
              <a:cs typeface="+mn-cs"/>
            </a:endParaRPr>
          </a:p>
          <a:p>
            <a:r>
              <a:rPr lang="fr-FR" sz="1200" kern="1200" dirty="0">
                <a:solidFill>
                  <a:schemeClr val="tx1"/>
                </a:solidFill>
                <a:effectLst/>
                <a:latin typeface="+mn-lt"/>
                <a:ea typeface="+mn-ea"/>
                <a:cs typeface="+mn-cs"/>
              </a:rPr>
              <a:t>Ici, je </a:t>
            </a:r>
            <a:r>
              <a:rPr lang="fr-FR" sz="1200" kern="1200" dirty="0" err="1">
                <a:solidFill>
                  <a:schemeClr val="tx1"/>
                </a:solidFill>
                <a:effectLst/>
                <a:latin typeface="+mn-lt"/>
                <a:ea typeface="+mn-ea"/>
                <a:cs typeface="+mn-cs"/>
              </a:rPr>
              <a:t>repete</a:t>
            </a:r>
            <a:r>
              <a:rPr lang="fr-FR" sz="1200" kern="1200" dirty="0">
                <a:solidFill>
                  <a:schemeClr val="tx1"/>
                </a:solidFill>
                <a:effectLst/>
                <a:latin typeface="+mn-lt"/>
                <a:ea typeface="+mn-ea"/>
                <a:cs typeface="+mn-cs"/>
              </a:rPr>
              <a:t> tout simplement, avec enthousiasme :</a:t>
            </a:r>
            <a:endParaRPr lang="en-DE" sz="1200" kern="1200" dirty="0">
              <a:solidFill>
                <a:schemeClr val="tx1"/>
              </a:solidFill>
              <a:effectLst/>
              <a:latin typeface="+mn-lt"/>
              <a:ea typeface="+mn-ea"/>
              <a:cs typeface="+mn-cs"/>
            </a:endParaRPr>
          </a:p>
          <a:p>
            <a:endParaRPr lang="fr-FR" sz="1200" b="1" kern="1200" dirty="0">
              <a:solidFill>
                <a:schemeClr val="tx1"/>
              </a:solidFill>
              <a:effectLst/>
              <a:latin typeface="+mn-lt"/>
              <a:ea typeface="+mn-ea"/>
              <a:cs typeface="+mn-cs"/>
            </a:endParaRPr>
          </a:p>
          <a:p>
            <a:r>
              <a:rPr lang="fr-FR" sz="1200" b="1" kern="1200" dirty="0">
                <a:solidFill>
                  <a:schemeClr val="tx1"/>
                </a:solidFill>
                <a:effectLst/>
                <a:latin typeface="+mn-lt"/>
                <a:ea typeface="+mn-ea"/>
                <a:cs typeface="+mn-cs"/>
              </a:rPr>
              <a:t>La communication animale, c'est quelque chose de merveilleusement naturel !</a:t>
            </a:r>
            <a:endParaRPr lang="en-DE" sz="1200" kern="1200" dirty="0">
              <a:solidFill>
                <a:schemeClr val="tx1"/>
              </a:solidFill>
              <a:effectLst/>
              <a:latin typeface="+mn-lt"/>
              <a:ea typeface="+mn-ea"/>
              <a:cs typeface="+mn-cs"/>
            </a:endParaRPr>
          </a:p>
        </p:txBody>
      </p:sp>
      <p:sp>
        <p:nvSpPr>
          <p:cNvPr id="4" name="Foliennummernplatzhalter 3">
            <a:extLst>
              <a:ext uri="{FF2B5EF4-FFF2-40B4-BE49-F238E27FC236}">
                <a16:creationId xmlns:a16="http://schemas.microsoft.com/office/drawing/2014/main" id="{C4D66E9C-529D-E2B9-92F8-4AC1CA729662}"/>
              </a:ext>
            </a:extLst>
          </p:cNvPr>
          <p:cNvSpPr>
            <a:spLocks noGrp="1"/>
          </p:cNvSpPr>
          <p:nvPr>
            <p:ph type="sldNum" sz="quarter" idx="5"/>
          </p:nvPr>
        </p:nvSpPr>
        <p:spPr/>
        <p:txBody>
          <a:bodyPr/>
          <a:lstStyle/>
          <a:p>
            <a:fld id="{727AE45E-E74A-4D93-A178-044F1028AF26}" type="slidenum">
              <a:rPr lang="de-DE" smtClean="0"/>
              <a:t>18</a:t>
            </a:fld>
            <a:endParaRPr lang="de-DE"/>
          </a:p>
        </p:txBody>
      </p:sp>
    </p:spTree>
    <p:extLst>
      <p:ext uri="{BB962C8B-B14F-4D97-AF65-F5344CB8AC3E}">
        <p14:creationId xmlns:p14="http://schemas.microsoft.com/office/powerpoint/2010/main" val="3634627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fr-FR" sz="1200" kern="1200" dirty="0">
                <a:solidFill>
                  <a:schemeClr val="tx1"/>
                </a:solidFill>
                <a:effectLst/>
                <a:latin typeface="+mn-lt"/>
                <a:ea typeface="+mn-ea"/>
                <a:cs typeface="+mn-cs"/>
              </a:rPr>
              <a:t>Cette idée peut sembler étrange au premier abord, mais la communication animale se place au niveau énergétique. </a:t>
            </a:r>
          </a:p>
          <a:p>
            <a:endParaRPr lang="fr-FR" sz="1200" kern="1200" dirty="0">
              <a:solidFill>
                <a:schemeClr val="tx1"/>
              </a:solidFill>
              <a:effectLst/>
              <a:latin typeface="+mn-lt"/>
              <a:ea typeface="+mn-ea"/>
              <a:cs typeface="+mn-cs"/>
            </a:endParaRPr>
          </a:p>
          <a:p>
            <a:r>
              <a:rPr lang="fr-FR" sz="1200" kern="1200" dirty="0">
                <a:solidFill>
                  <a:schemeClr val="tx1"/>
                </a:solidFill>
                <a:effectLst/>
                <a:latin typeface="+mn-lt"/>
                <a:ea typeface="+mn-ea"/>
                <a:cs typeface="+mn-cs"/>
              </a:rPr>
              <a:t>Mais qu’entend-on par </a:t>
            </a:r>
            <a:r>
              <a:rPr lang="fr-FR" sz="1200" kern="1200" dirty="0" err="1">
                <a:solidFill>
                  <a:schemeClr val="tx1"/>
                </a:solidFill>
                <a:effectLst/>
                <a:latin typeface="+mn-lt"/>
                <a:ea typeface="+mn-ea"/>
                <a:cs typeface="+mn-cs"/>
              </a:rPr>
              <a:t>energie</a:t>
            </a:r>
            <a:r>
              <a:rPr lang="fr-FR" sz="1200" kern="1200" dirty="0">
                <a:solidFill>
                  <a:schemeClr val="tx1"/>
                </a:solidFill>
                <a:effectLst/>
                <a:latin typeface="+mn-lt"/>
                <a:ea typeface="+mn-ea"/>
                <a:cs typeface="+mn-cs"/>
              </a:rPr>
              <a:t>?</a:t>
            </a:r>
          </a:p>
          <a:p>
            <a:endParaRPr lang="fr-FR" sz="1200" kern="1200" dirty="0">
              <a:solidFill>
                <a:schemeClr val="tx1"/>
              </a:solidFill>
              <a:effectLst/>
              <a:latin typeface="+mn-lt"/>
              <a:ea typeface="+mn-ea"/>
              <a:cs typeface="+mn-cs"/>
            </a:endParaRPr>
          </a:p>
          <a:p>
            <a:r>
              <a:rPr lang="fr-FR" sz="1200" kern="1200" dirty="0">
                <a:solidFill>
                  <a:schemeClr val="tx1"/>
                </a:solidFill>
                <a:effectLst/>
                <a:latin typeface="+mn-lt"/>
                <a:ea typeface="+mn-ea"/>
                <a:cs typeface="+mn-cs"/>
              </a:rPr>
              <a:t>Nous traduisons, en quelque sorte, les fréquences énergétiques que nous-échangeons avec les animaux, en pensées, en images intérieures et en émotions.</a:t>
            </a:r>
          </a:p>
          <a:p>
            <a:endParaRPr lang="fr-FR"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fr-FR" sz="1200" kern="1200" dirty="0">
                <a:solidFill>
                  <a:schemeClr val="tx1"/>
                </a:solidFill>
                <a:effectLst/>
                <a:latin typeface="+mn-lt"/>
                <a:ea typeface="+mn-ea"/>
                <a:cs typeface="+mn-cs"/>
              </a:rPr>
              <a:t>J'ai travaillé une fois avec le chat d'une femme qui est ingénieure dans le domaine des radars et de la radiofréquence.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fr-FR" sz="1200" kern="1200" dirty="0">
                <a:solidFill>
                  <a:schemeClr val="tx1"/>
                </a:solidFill>
                <a:effectLst/>
                <a:latin typeface="+mn-lt"/>
                <a:ea typeface="+mn-ea"/>
                <a:cs typeface="+mn-cs"/>
              </a:rPr>
              <a:t>Pour elle, je n’ai pas eu besoin d’expliquer ces points-là, la communication par fréquences était tout à fait évidente pour elle. Une belle collaboration ! 😊</a:t>
            </a:r>
          </a:p>
        </p:txBody>
      </p:sp>
      <p:sp>
        <p:nvSpPr>
          <p:cNvPr id="4" name="Foliennummernplatzhalter 3"/>
          <p:cNvSpPr>
            <a:spLocks noGrp="1"/>
          </p:cNvSpPr>
          <p:nvPr>
            <p:ph type="sldNum" sz="quarter" idx="5"/>
          </p:nvPr>
        </p:nvSpPr>
        <p:spPr/>
        <p:txBody>
          <a:bodyPr/>
          <a:lstStyle/>
          <a:p>
            <a:fld id="{727AE45E-E74A-4D93-A178-044F1028AF26}" type="slidenum">
              <a:rPr lang="de-DE" smtClean="0"/>
              <a:t>19</a:t>
            </a:fld>
            <a:endParaRPr lang="de-DE"/>
          </a:p>
        </p:txBody>
      </p:sp>
    </p:spTree>
    <p:extLst>
      <p:ext uri="{BB962C8B-B14F-4D97-AF65-F5344CB8AC3E}">
        <p14:creationId xmlns:p14="http://schemas.microsoft.com/office/powerpoint/2010/main" val="17071399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0D0D9B-9BD1-8540-6FC2-C0C0CDDA2D3B}"/>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CD42710-936A-286D-1FEA-93B33AAF6B54}"/>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A4F128E8-5AA9-FDDD-1AF5-714867BEC124}"/>
              </a:ext>
            </a:extLst>
          </p:cNvPr>
          <p:cNvSpPr>
            <a:spLocks noGrp="1"/>
          </p:cNvSpPr>
          <p:nvPr>
            <p:ph type="body" idx="1"/>
          </p:nvPr>
        </p:nvSpPr>
        <p:spPr/>
        <p:txBody>
          <a:bodyPr/>
          <a:lstStyle/>
          <a:p>
            <a:r>
              <a:rPr lang="en-DE" sz="1200" kern="1200" dirty="0">
                <a:solidFill>
                  <a:schemeClr val="tx1"/>
                </a:solidFill>
                <a:effectLst/>
                <a:latin typeface="+mn-lt"/>
                <a:ea typeface="+mn-ea"/>
                <a:cs typeface="+mn-cs"/>
              </a:rPr>
              <a:t>Elle </a:t>
            </a:r>
            <a:r>
              <a:rPr lang="en-DE" sz="1200" kern="1200" dirty="0" err="1">
                <a:solidFill>
                  <a:schemeClr val="tx1"/>
                </a:solidFill>
                <a:effectLst/>
                <a:latin typeface="+mn-lt"/>
                <a:ea typeface="+mn-ea"/>
                <a:cs typeface="+mn-cs"/>
              </a:rPr>
              <a:t>en</a:t>
            </a:r>
            <a:r>
              <a:rPr lang="en-DE" sz="1200" kern="1200" dirty="0">
                <a:solidFill>
                  <a:schemeClr val="tx1"/>
                </a:solidFill>
                <a:effectLst/>
                <a:latin typeface="+mn-lt"/>
                <a:ea typeface="+mn-ea"/>
                <a:cs typeface="+mn-cs"/>
              </a:rPr>
              <a:t> a profit</a:t>
            </a:r>
            <a:r>
              <a:rPr lang="fr-FR" sz="1200" kern="1200" dirty="0">
                <a:solidFill>
                  <a:schemeClr val="tx1"/>
                </a:solidFill>
                <a:effectLst/>
                <a:latin typeface="+mn-lt"/>
                <a:ea typeface="+mn-ea"/>
                <a:cs typeface="+mn-cs"/>
              </a:rPr>
              <a:t>é</a:t>
            </a:r>
            <a:r>
              <a:rPr lang="en-DE" sz="1200" kern="1200" dirty="0">
                <a:solidFill>
                  <a:schemeClr val="tx1"/>
                </a:solidFill>
                <a:effectLst/>
                <a:latin typeface="+mn-lt"/>
                <a:ea typeface="+mn-ea"/>
                <a:cs typeface="+mn-cs"/>
              </a:rPr>
              <a:t> pour me reveler d’autres faits</a:t>
            </a:r>
            <a:r>
              <a:rPr lang="de-DE" sz="1200" kern="1200" dirty="0">
                <a:solidFill>
                  <a:schemeClr val="tx1"/>
                </a:solidFill>
                <a:effectLst/>
                <a:latin typeface="+mn-lt"/>
                <a:ea typeface="+mn-ea"/>
                <a:cs typeface="+mn-cs"/>
              </a:rPr>
              <a:t>-</a:t>
            </a:r>
            <a:r>
              <a:rPr lang="en-DE" sz="1200" kern="1200" dirty="0">
                <a:solidFill>
                  <a:schemeClr val="tx1"/>
                </a:solidFill>
                <a:effectLst/>
                <a:latin typeface="+mn-lt"/>
                <a:ea typeface="+mn-ea"/>
                <a:cs typeface="+mn-cs"/>
              </a:rPr>
              <a:t>int</a:t>
            </a:r>
            <a:r>
              <a:rPr lang="fr-FR" sz="1200" kern="1200" dirty="0">
                <a:solidFill>
                  <a:schemeClr val="tx1"/>
                </a:solidFill>
                <a:effectLst/>
                <a:latin typeface="+mn-lt"/>
                <a:ea typeface="+mn-ea"/>
                <a:cs typeface="+mn-cs"/>
              </a:rPr>
              <a:t>é</a:t>
            </a:r>
            <a:r>
              <a:rPr lang="en-DE" sz="1200" kern="1200" dirty="0" err="1">
                <a:solidFill>
                  <a:schemeClr val="tx1"/>
                </a:solidFill>
                <a:effectLst/>
                <a:latin typeface="+mn-lt"/>
                <a:ea typeface="+mn-ea"/>
                <a:cs typeface="+mn-cs"/>
              </a:rPr>
              <a:t>ressants</a:t>
            </a:r>
            <a:r>
              <a:rPr lang="en-DE"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fr-FR" sz="1200" kern="1200" dirty="0">
                <a:solidFill>
                  <a:schemeClr val="tx1"/>
                </a:solidFill>
                <a:effectLst/>
                <a:latin typeface="+mn-lt"/>
                <a:ea typeface="+mn-ea"/>
                <a:cs typeface="+mn-cs"/>
              </a:rPr>
              <a:t>Nous ne voyons que 0,0035 % du spectre électromagnétique total (dont notre champ visuel fait partie).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fr-FR" sz="1200" kern="1200" dirty="0">
                <a:solidFill>
                  <a:schemeClr val="tx1"/>
                </a:solidFill>
                <a:effectLst/>
                <a:latin typeface="+mn-lt"/>
                <a:ea typeface="+mn-ea"/>
                <a:cs typeface="+mn-cs"/>
              </a:rPr>
              <a:t>Et notre oreille capte à peine 1 % des fréquences sonores utilisées par le monde animal</a:t>
            </a:r>
          </a:p>
          <a:p>
            <a:endParaRPr lang="fr-FR" sz="1200" kern="1200" dirty="0">
              <a:solidFill>
                <a:schemeClr val="tx1"/>
              </a:solidFill>
              <a:effectLst/>
              <a:latin typeface="+mn-lt"/>
              <a:ea typeface="+mn-ea"/>
              <a:cs typeface="+mn-cs"/>
            </a:endParaRPr>
          </a:p>
          <a:p>
            <a:endParaRPr lang="en-DE" sz="1200" kern="1200" dirty="0">
              <a:solidFill>
                <a:schemeClr val="tx1"/>
              </a:solidFill>
              <a:effectLst/>
              <a:latin typeface="+mn-lt"/>
              <a:ea typeface="+mn-ea"/>
              <a:cs typeface="+mn-cs"/>
            </a:endParaRPr>
          </a:p>
        </p:txBody>
      </p:sp>
      <p:sp>
        <p:nvSpPr>
          <p:cNvPr id="4" name="Foliennummernplatzhalter 3">
            <a:extLst>
              <a:ext uri="{FF2B5EF4-FFF2-40B4-BE49-F238E27FC236}">
                <a16:creationId xmlns:a16="http://schemas.microsoft.com/office/drawing/2014/main" id="{BFCCA097-538C-85D9-A4A7-32995E7E27F2}"/>
              </a:ext>
            </a:extLst>
          </p:cNvPr>
          <p:cNvSpPr>
            <a:spLocks noGrp="1"/>
          </p:cNvSpPr>
          <p:nvPr>
            <p:ph type="sldNum" sz="quarter" idx="5"/>
          </p:nvPr>
        </p:nvSpPr>
        <p:spPr/>
        <p:txBody>
          <a:bodyPr/>
          <a:lstStyle/>
          <a:p>
            <a:fld id="{727AE45E-E74A-4D93-A178-044F1028AF26}" type="slidenum">
              <a:rPr lang="de-DE" smtClean="0"/>
              <a:t>20</a:t>
            </a:fld>
            <a:endParaRPr lang="de-DE"/>
          </a:p>
        </p:txBody>
      </p:sp>
    </p:spTree>
    <p:extLst>
      <p:ext uri="{BB962C8B-B14F-4D97-AF65-F5344CB8AC3E}">
        <p14:creationId xmlns:p14="http://schemas.microsoft.com/office/powerpoint/2010/main" val="32036031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0D0D9B-9BD1-8540-6FC2-C0C0CDDA2D3B}"/>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CD42710-936A-286D-1FEA-93B33AAF6B54}"/>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A4F128E8-5AA9-FDDD-1AF5-714867BEC124}"/>
              </a:ext>
            </a:extLst>
          </p:cNvPr>
          <p:cNvSpPr>
            <a:spLocks noGrp="1"/>
          </p:cNvSpPr>
          <p:nvPr>
            <p:ph type="body" idx="1"/>
          </p:nvPr>
        </p:nvSpPr>
        <p:spPr/>
        <p:txBody>
          <a:bodyPr/>
          <a:lstStyle/>
          <a:p>
            <a:pPr lvl="0"/>
            <a:r>
              <a:rPr lang="de-DE" sz="1200" b="1" kern="1200" dirty="0">
                <a:solidFill>
                  <a:schemeClr val="tx1"/>
                </a:solidFill>
                <a:effectLst/>
                <a:latin typeface="+mn-lt"/>
                <a:ea typeface="+mn-ea"/>
                <a:cs typeface="+mn-cs"/>
              </a:rPr>
              <a:t>Par exemple:</a:t>
            </a:r>
          </a:p>
          <a:p>
            <a:pPr lvl="0"/>
            <a:r>
              <a:rPr lang="en-DE" sz="1200" b="1" kern="1200" dirty="0">
                <a:solidFill>
                  <a:schemeClr val="tx1"/>
                </a:solidFill>
                <a:effectLst/>
                <a:latin typeface="+mn-lt"/>
                <a:ea typeface="+mn-ea"/>
                <a:cs typeface="+mn-cs"/>
              </a:rPr>
              <a:t>Les abeilles</a:t>
            </a:r>
            <a:r>
              <a:rPr lang="en-DE" sz="1200" kern="1200" dirty="0">
                <a:solidFill>
                  <a:schemeClr val="tx1"/>
                </a:solidFill>
                <a:effectLst/>
                <a:latin typeface="+mn-lt"/>
                <a:ea typeface="+mn-ea"/>
                <a:cs typeface="+mn-cs"/>
              </a:rPr>
              <a:t> voient les ultraviolets → des motifs sur les fleurs</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qui</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nous</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sont</a:t>
            </a:r>
            <a:r>
              <a:rPr lang="de-DE" sz="1200" kern="1200" dirty="0">
                <a:solidFill>
                  <a:schemeClr val="tx1"/>
                </a:solidFill>
                <a:effectLst/>
                <a:latin typeface="+mn-lt"/>
                <a:ea typeface="+mn-ea"/>
                <a:cs typeface="+mn-cs"/>
              </a:rPr>
              <a:t>-</a:t>
            </a:r>
            <a:r>
              <a:rPr lang="en-DE" sz="1200" kern="1200" dirty="0">
                <a:solidFill>
                  <a:schemeClr val="tx1"/>
                </a:solidFill>
                <a:effectLst/>
                <a:latin typeface="+mn-lt"/>
                <a:ea typeface="+mn-ea"/>
                <a:cs typeface="+mn-cs"/>
              </a:rPr>
              <a:t>invisibles</a:t>
            </a:r>
          </a:p>
          <a:p>
            <a:pPr lvl="0"/>
            <a:r>
              <a:rPr lang="en-DE" sz="1200" b="1" kern="1200" dirty="0">
                <a:solidFill>
                  <a:schemeClr val="tx1"/>
                </a:solidFill>
                <a:effectLst/>
                <a:latin typeface="+mn-lt"/>
                <a:ea typeface="+mn-ea"/>
                <a:cs typeface="+mn-cs"/>
              </a:rPr>
              <a:t>Les serpents</a:t>
            </a:r>
            <a:r>
              <a:rPr lang="en-DE" sz="1200" kern="1200" dirty="0">
                <a:solidFill>
                  <a:schemeClr val="tx1"/>
                </a:solidFill>
                <a:effectLst/>
                <a:latin typeface="+mn-lt"/>
                <a:ea typeface="+mn-ea"/>
                <a:cs typeface="+mn-cs"/>
              </a:rPr>
              <a:t> </a:t>
            </a:r>
            <a:r>
              <a:rPr lang="en-DE" sz="1200" kern="1200" dirty="0" err="1">
                <a:solidFill>
                  <a:schemeClr val="tx1"/>
                </a:solidFill>
                <a:effectLst/>
                <a:latin typeface="+mn-lt"/>
                <a:ea typeface="+mn-ea"/>
                <a:cs typeface="+mn-cs"/>
              </a:rPr>
              <a:t>détectent</a:t>
            </a:r>
            <a:r>
              <a:rPr lang="en-DE" sz="1200" kern="1200" dirty="0">
                <a:solidFill>
                  <a:schemeClr val="tx1"/>
                </a:solidFill>
                <a:effectLst/>
                <a:latin typeface="+mn-lt"/>
                <a:ea typeface="+mn-ea"/>
                <a:cs typeface="+mn-cs"/>
              </a:rPr>
              <a:t> les </a:t>
            </a:r>
            <a:r>
              <a:rPr lang="en-DE" sz="1200" kern="1200" dirty="0" err="1">
                <a:solidFill>
                  <a:schemeClr val="tx1"/>
                </a:solidFill>
                <a:effectLst/>
                <a:latin typeface="+mn-lt"/>
                <a:ea typeface="+mn-ea"/>
                <a:cs typeface="+mn-cs"/>
              </a:rPr>
              <a:t>infrarouges</a:t>
            </a:r>
            <a:r>
              <a:rPr lang="en-DE" sz="1200" kern="1200" dirty="0">
                <a:solidFill>
                  <a:schemeClr val="tx1"/>
                </a:solidFill>
                <a:effectLst/>
                <a:latin typeface="+mn-lt"/>
                <a:ea typeface="+mn-ea"/>
                <a:cs typeface="+mn-cs"/>
              </a:rPr>
              <a:t> → </a:t>
            </a:r>
            <a:r>
              <a:rPr lang="en-DE" sz="1200" kern="1200" dirty="0" err="1">
                <a:solidFill>
                  <a:schemeClr val="tx1"/>
                </a:solidFill>
                <a:effectLst/>
                <a:latin typeface="+mn-lt"/>
                <a:ea typeface="+mn-ea"/>
                <a:cs typeface="+mn-cs"/>
              </a:rPr>
              <a:t>ils</a:t>
            </a:r>
            <a:r>
              <a:rPr lang="en-DE" sz="1200" kern="1200" dirty="0">
                <a:solidFill>
                  <a:schemeClr val="tx1"/>
                </a:solidFill>
                <a:effectLst/>
                <a:latin typeface="+mn-lt"/>
                <a:ea typeface="+mn-ea"/>
                <a:cs typeface="+mn-cs"/>
              </a:rPr>
              <a:t> « </a:t>
            </a:r>
            <a:r>
              <a:rPr lang="en-DE" sz="1200" kern="1200" dirty="0" err="1">
                <a:solidFill>
                  <a:schemeClr val="tx1"/>
                </a:solidFill>
                <a:effectLst/>
                <a:latin typeface="+mn-lt"/>
                <a:ea typeface="+mn-ea"/>
                <a:cs typeface="+mn-cs"/>
              </a:rPr>
              <a:t>voient</a:t>
            </a:r>
            <a:r>
              <a:rPr lang="en-DE" sz="1200" kern="1200" dirty="0">
                <a:solidFill>
                  <a:schemeClr val="tx1"/>
                </a:solidFill>
                <a:effectLst/>
                <a:latin typeface="+mn-lt"/>
                <a:ea typeface="+mn-ea"/>
                <a:cs typeface="+mn-cs"/>
              </a:rPr>
              <a:t> » la </a:t>
            </a:r>
            <a:r>
              <a:rPr lang="en-DE" sz="1200" kern="1200" dirty="0" err="1">
                <a:solidFill>
                  <a:schemeClr val="tx1"/>
                </a:solidFill>
                <a:effectLst/>
                <a:latin typeface="+mn-lt"/>
                <a:ea typeface="+mn-ea"/>
                <a:cs typeface="+mn-cs"/>
              </a:rPr>
              <a:t>chaleur</a:t>
            </a:r>
            <a:endParaRPr lang="en-DE" sz="1200" kern="1200" dirty="0">
              <a:solidFill>
                <a:schemeClr val="tx1"/>
              </a:solidFill>
              <a:effectLst/>
              <a:latin typeface="+mn-lt"/>
              <a:ea typeface="+mn-ea"/>
              <a:cs typeface="+mn-cs"/>
            </a:endParaRPr>
          </a:p>
          <a:p>
            <a:pPr lvl="0"/>
            <a:r>
              <a:rPr lang="en-DE" sz="1200" b="1" kern="1200" dirty="0">
                <a:solidFill>
                  <a:schemeClr val="tx1"/>
                </a:solidFill>
                <a:effectLst/>
                <a:latin typeface="+mn-lt"/>
                <a:ea typeface="+mn-ea"/>
                <a:cs typeface="+mn-cs"/>
              </a:rPr>
              <a:t>Les </a:t>
            </a:r>
            <a:r>
              <a:rPr lang="en-DE" sz="1200" b="1" kern="1200" dirty="0" err="1">
                <a:solidFill>
                  <a:schemeClr val="tx1"/>
                </a:solidFill>
                <a:effectLst/>
                <a:latin typeface="+mn-lt"/>
                <a:ea typeface="+mn-ea"/>
                <a:cs typeface="+mn-cs"/>
              </a:rPr>
              <a:t>oiseaux</a:t>
            </a:r>
            <a:r>
              <a:rPr lang="en-DE" sz="1200" b="1" kern="1200" dirty="0">
                <a:solidFill>
                  <a:schemeClr val="tx1"/>
                </a:solidFill>
                <a:effectLst/>
                <a:latin typeface="+mn-lt"/>
                <a:ea typeface="+mn-ea"/>
                <a:cs typeface="+mn-cs"/>
              </a:rPr>
              <a:t> </a:t>
            </a:r>
            <a:r>
              <a:rPr lang="en-DE" sz="1200" b="1" kern="1200" dirty="0" err="1">
                <a:solidFill>
                  <a:schemeClr val="tx1"/>
                </a:solidFill>
                <a:effectLst/>
                <a:latin typeface="+mn-lt"/>
                <a:ea typeface="+mn-ea"/>
                <a:cs typeface="+mn-cs"/>
              </a:rPr>
              <a:t>migrateurs</a:t>
            </a:r>
            <a:r>
              <a:rPr lang="en-DE" sz="1200" kern="1200" dirty="0">
                <a:solidFill>
                  <a:schemeClr val="tx1"/>
                </a:solidFill>
                <a:effectLst/>
                <a:latin typeface="+mn-lt"/>
                <a:ea typeface="+mn-ea"/>
                <a:cs typeface="+mn-cs"/>
              </a:rPr>
              <a:t> </a:t>
            </a:r>
            <a:r>
              <a:rPr lang="en-DE" sz="1200" kern="1200" dirty="0" err="1">
                <a:solidFill>
                  <a:schemeClr val="tx1"/>
                </a:solidFill>
                <a:effectLst/>
                <a:latin typeface="+mn-lt"/>
                <a:ea typeface="+mn-ea"/>
                <a:cs typeface="+mn-cs"/>
              </a:rPr>
              <a:t>perçoivent</a:t>
            </a:r>
            <a:r>
              <a:rPr lang="en-DE" sz="1200" kern="1200" dirty="0">
                <a:solidFill>
                  <a:schemeClr val="tx1"/>
                </a:solidFill>
                <a:effectLst/>
                <a:latin typeface="+mn-lt"/>
                <a:ea typeface="+mn-ea"/>
                <a:cs typeface="+mn-cs"/>
              </a:rPr>
              <a:t> le champ </a:t>
            </a:r>
            <a:r>
              <a:rPr lang="en-DE" sz="1200" kern="1200" dirty="0" err="1">
                <a:solidFill>
                  <a:schemeClr val="tx1"/>
                </a:solidFill>
                <a:effectLst/>
                <a:latin typeface="+mn-lt"/>
                <a:ea typeface="+mn-ea"/>
                <a:cs typeface="+mn-cs"/>
              </a:rPr>
              <a:t>magnétique</a:t>
            </a:r>
            <a:r>
              <a:rPr lang="en-DE" sz="1200" kern="1200" dirty="0">
                <a:solidFill>
                  <a:schemeClr val="tx1"/>
                </a:solidFill>
                <a:effectLst/>
                <a:latin typeface="+mn-lt"/>
                <a:ea typeface="+mn-ea"/>
                <a:cs typeface="+mn-cs"/>
              </a:rPr>
              <a:t> </a:t>
            </a:r>
            <a:r>
              <a:rPr lang="en-DE" sz="1200" kern="1200" dirty="0" err="1">
                <a:solidFill>
                  <a:schemeClr val="tx1"/>
                </a:solidFill>
                <a:effectLst/>
                <a:latin typeface="+mn-lt"/>
                <a:ea typeface="+mn-ea"/>
                <a:cs typeface="+mn-cs"/>
              </a:rPr>
              <a:t>terrestre</a:t>
            </a:r>
            <a:endParaRPr lang="en-DE" sz="1200" kern="1200" dirty="0">
              <a:solidFill>
                <a:schemeClr val="tx1"/>
              </a:solidFill>
              <a:effectLst/>
              <a:latin typeface="+mn-lt"/>
              <a:ea typeface="+mn-ea"/>
              <a:cs typeface="+mn-cs"/>
            </a:endParaRPr>
          </a:p>
          <a:p>
            <a:endParaRPr lang="fr-FR" sz="1200" kern="1200" dirty="0">
              <a:solidFill>
                <a:schemeClr val="tx1"/>
              </a:solidFill>
              <a:effectLst/>
              <a:latin typeface="+mn-lt"/>
              <a:ea typeface="+mn-ea"/>
              <a:cs typeface="+mn-cs"/>
            </a:endParaRPr>
          </a:p>
          <a:p>
            <a:r>
              <a:rPr lang="de-DE" sz="1200" kern="1200" dirty="0">
                <a:solidFill>
                  <a:schemeClr val="tx1"/>
                </a:solidFill>
                <a:effectLst/>
                <a:latin typeface="+mn-lt"/>
                <a:ea typeface="+mn-ea"/>
                <a:cs typeface="+mn-cs"/>
              </a:rPr>
              <a:t>Et </a:t>
            </a:r>
            <a:r>
              <a:rPr lang="de-DE" sz="1200" kern="1200" dirty="0" err="1">
                <a:solidFill>
                  <a:schemeClr val="tx1"/>
                </a:solidFill>
                <a:effectLst/>
                <a:latin typeface="+mn-lt"/>
                <a:ea typeface="+mn-ea"/>
                <a:cs typeface="+mn-cs"/>
              </a:rPr>
              <a:t>donc</a:t>
            </a:r>
            <a:r>
              <a:rPr lang="de-DE" sz="1200" kern="1200" dirty="0">
                <a:solidFill>
                  <a:schemeClr val="tx1"/>
                </a:solidFill>
                <a:effectLst/>
                <a:latin typeface="+mn-lt"/>
                <a:ea typeface="+mn-ea"/>
                <a:cs typeface="+mn-cs"/>
              </a:rPr>
              <a:t>, e</a:t>
            </a:r>
            <a:r>
              <a:rPr lang="en-DE" sz="1200" kern="1200" dirty="0">
                <a:solidFill>
                  <a:schemeClr val="tx1"/>
                </a:solidFill>
                <a:effectLst/>
                <a:latin typeface="+mn-lt"/>
                <a:ea typeface="+mn-ea"/>
                <a:cs typeface="+mn-cs"/>
              </a:rPr>
              <a:t>n communiquant par l’energie, notre spectre de perception s’etend drastiquement.</a:t>
            </a:r>
            <a:endParaRPr lang="de-DE" sz="1200" kern="1200" dirty="0">
              <a:solidFill>
                <a:schemeClr val="tx1"/>
              </a:solidFill>
              <a:effectLst/>
              <a:latin typeface="+mn-lt"/>
              <a:ea typeface="+mn-ea"/>
              <a:cs typeface="+mn-cs"/>
            </a:endParaRPr>
          </a:p>
          <a:p>
            <a:endParaRPr lang="en-DE" sz="1200" kern="1200" dirty="0">
              <a:solidFill>
                <a:schemeClr val="tx1"/>
              </a:solidFill>
              <a:effectLst/>
              <a:latin typeface="+mn-lt"/>
              <a:ea typeface="+mn-ea"/>
              <a:cs typeface="+mn-cs"/>
            </a:endParaRPr>
          </a:p>
        </p:txBody>
      </p:sp>
      <p:sp>
        <p:nvSpPr>
          <p:cNvPr id="4" name="Foliennummernplatzhalter 3">
            <a:extLst>
              <a:ext uri="{FF2B5EF4-FFF2-40B4-BE49-F238E27FC236}">
                <a16:creationId xmlns:a16="http://schemas.microsoft.com/office/drawing/2014/main" id="{BFCCA097-538C-85D9-A4A7-32995E7E27F2}"/>
              </a:ext>
            </a:extLst>
          </p:cNvPr>
          <p:cNvSpPr>
            <a:spLocks noGrp="1"/>
          </p:cNvSpPr>
          <p:nvPr>
            <p:ph type="sldNum" sz="quarter" idx="5"/>
          </p:nvPr>
        </p:nvSpPr>
        <p:spPr/>
        <p:txBody>
          <a:bodyPr/>
          <a:lstStyle/>
          <a:p>
            <a:fld id="{727AE45E-E74A-4D93-A178-044F1028AF26}" type="slidenum">
              <a:rPr lang="de-DE" smtClean="0"/>
              <a:t>21</a:t>
            </a:fld>
            <a:endParaRPr lang="de-DE"/>
          </a:p>
        </p:txBody>
      </p:sp>
    </p:spTree>
    <p:extLst>
      <p:ext uri="{BB962C8B-B14F-4D97-AF65-F5344CB8AC3E}">
        <p14:creationId xmlns:p14="http://schemas.microsoft.com/office/powerpoint/2010/main" val="15374500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A844AC-2903-85BE-9C30-EBEBE577A53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9419A2D-D996-9CD9-E148-4D458A9113E2}"/>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497E8F09-67A9-4B0F-91E3-BB5C2D590AD7}"/>
              </a:ext>
            </a:extLst>
          </p:cNvPr>
          <p:cNvSpPr>
            <a:spLocks noGrp="1"/>
          </p:cNvSpPr>
          <p:nvPr>
            <p:ph type="body" idx="1"/>
          </p:nvPr>
        </p:nvSpPr>
        <p:spPr/>
        <p:txBody>
          <a:bodyPr/>
          <a:lstStyle/>
          <a:p>
            <a:r>
              <a:rPr lang="fr-FR" sz="1200" b="0" i="0" kern="1200" dirty="0">
                <a:solidFill>
                  <a:schemeClr val="tx1"/>
                </a:solidFill>
                <a:effectLst/>
                <a:latin typeface="+mn-lt"/>
                <a:ea typeface="+mn-ea"/>
                <a:cs typeface="+mn-cs"/>
              </a:rPr>
              <a:t>Et en fin de compte, tout est énergie. La </a:t>
            </a:r>
            <a:r>
              <a:rPr lang="fr-FR" sz="1200" b="0" i="0" kern="1200" dirty="0" err="1">
                <a:solidFill>
                  <a:schemeClr val="tx1"/>
                </a:solidFill>
                <a:effectLst/>
                <a:latin typeface="+mn-lt"/>
                <a:ea typeface="+mn-ea"/>
                <a:cs typeface="+mn-cs"/>
              </a:rPr>
              <a:t>matiere</a:t>
            </a:r>
            <a:r>
              <a:rPr lang="fr-FR" sz="1200" b="0" i="0" kern="1200" dirty="0">
                <a:solidFill>
                  <a:schemeClr val="tx1"/>
                </a:solidFill>
                <a:effectLst/>
                <a:latin typeface="+mn-lt"/>
                <a:ea typeface="+mn-ea"/>
                <a:cs typeface="+mn-cs"/>
              </a:rPr>
              <a:t>, le corps humain, les </a:t>
            </a:r>
            <a:r>
              <a:rPr lang="fr-FR" sz="1200" b="0" i="0" kern="1200" dirty="0" err="1">
                <a:solidFill>
                  <a:schemeClr val="tx1"/>
                </a:solidFill>
                <a:effectLst/>
                <a:latin typeface="+mn-lt"/>
                <a:ea typeface="+mn-ea"/>
                <a:cs typeface="+mn-cs"/>
              </a:rPr>
              <a:t>pensees</a:t>
            </a:r>
            <a:r>
              <a:rPr lang="fr-FR" sz="1200" b="0" i="0" kern="1200" dirty="0">
                <a:solidFill>
                  <a:schemeClr val="tx1"/>
                </a:solidFill>
                <a:effectLst/>
                <a:latin typeface="+mn-lt"/>
                <a:ea typeface="+mn-ea"/>
                <a:cs typeface="+mn-cs"/>
              </a:rPr>
              <a:t>,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Comme le disait déjà le visionnaire Nikola Tesla, inventeur entre beaucoup d’autres choses du courant alternatif, au début du 20ème siècle :</a:t>
            </a:r>
          </a:p>
          <a:p>
            <a:r>
              <a:rPr lang="fr-FR" sz="1200" b="1" i="1" kern="1200" dirty="0">
                <a:solidFill>
                  <a:schemeClr val="tx1"/>
                </a:solidFill>
                <a:effectLst/>
                <a:latin typeface="+mn-lt"/>
                <a:ea typeface="+mn-ea"/>
                <a:cs typeface="+mn-cs"/>
              </a:rPr>
              <a:t>« Si vous voulez percer les secrets de l'univers, pensez en termes d'énergie, de fréquence et de vibration.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Mais avant d'aller plus loin, faisons un petit pas en arrière, et répondons à cette question :</a:t>
            </a:r>
          </a:p>
          <a:p>
            <a:br>
              <a:rPr lang="fr-FR" dirty="0"/>
            </a:br>
            <a:endParaRPr lang="de-DE" dirty="0"/>
          </a:p>
        </p:txBody>
      </p:sp>
      <p:sp>
        <p:nvSpPr>
          <p:cNvPr id="4" name="Foliennummernplatzhalter 3">
            <a:extLst>
              <a:ext uri="{FF2B5EF4-FFF2-40B4-BE49-F238E27FC236}">
                <a16:creationId xmlns:a16="http://schemas.microsoft.com/office/drawing/2014/main" id="{2F2E809E-F190-73E0-18F7-17EAC51ED79E}"/>
              </a:ext>
            </a:extLst>
          </p:cNvPr>
          <p:cNvSpPr>
            <a:spLocks noGrp="1"/>
          </p:cNvSpPr>
          <p:nvPr>
            <p:ph type="sldNum" sz="quarter" idx="5"/>
          </p:nvPr>
        </p:nvSpPr>
        <p:spPr/>
        <p:txBody>
          <a:bodyPr/>
          <a:lstStyle/>
          <a:p>
            <a:fld id="{727AE45E-E74A-4D93-A178-044F1028AF26}" type="slidenum">
              <a:rPr lang="de-DE" smtClean="0"/>
              <a:t>22</a:t>
            </a:fld>
            <a:endParaRPr lang="de-DE"/>
          </a:p>
        </p:txBody>
      </p:sp>
    </p:spTree>
    <p:extLst>
      <p:ext uri="{BB962C8B-B14F-4D97-AF65-F5344CB8AC3E}">
        <p14:creationId xmlns:p14="http://schemas.microsoft.com/office/powerpoint/2010/main" val="31623219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fr-FR" b="1" dirty="0"/>
              <a:t>Pourquoi communiquer avec les animaux ? </a:t>
            </a:r>
            <a:br>
              <a:rPr lang="fr-FR" b="1" dirty="0"/>
            </a:br>
            <a:endParaRPr lang="de-DE" sz="1200" kern="1200" dirty="0">
              <a:solidFill>
                <a:schemeClr val="tx1"/>
              </a:solidFill>
              <a:effectLst/>
              <a:latin typeface="+mn-lt"/>
              <a:ea typeface="+mn-ea"/>
              <a:cs typeface="+mn-cs"/>
            </a:endParaRPr>
          </a:p>
        </p:txBody>
      </p:sp>
      <p:sp>
        <p:nvSpPr>
          <p:cNvPr id="4" name="Foliennummernplatzhalter 3"/>
          <p:cNvSpPr>
            <a:spLocks noGrp="1"/>
          </p:cNvSpPr>
          <p:nvPr>
            <p:ph type="sldNum" sz="quarter" idx="5"/>
          </p:nvPr>
        </p:nvSpPr>
        <p:spPr/>
        <p:txBody>
          <a:bodyPr/>
          <a:lstStyle/>
          <a:p>
            <a:fld id="{727AE45E-E74A-4D93-A178-044F1028AF26}" type="slidenum">
              <a:rPr lang="de-DE" smtClean="0"/>
              <a:t>23</a:t>
            </a:fld>
            <a:endParaRPr lang="de-DE"/>
          </a:p>
        </p:txBody>
      </p:sp>
    </p:spTree>
    <p:extLst>
      <p:ext uri="{BB962C8B-B14F-4D97-AF65-F5344CB8AC3E}">
        <p14:creationId xmlns:p14="http://schemas.microsoft.com/office/powerpoint/2010/main" val="16498560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fr-FR" sz="1200" b="0" i="0" kern="1200" dirty="0">
                <a:solidFill>
                  <a:schemeClr val="tx1"/>
                </a:solidFill>
                <a:effectLst/>
                <a:latin typeface="+mn-lt"/>
                <a:ea typeface="+mn-ea"/>
                <a:cs typeface="+mn-cs"/>
              </a:rPr>
              <a:t>Il n'est pas possible de parler de la conscience des animaux sans évoquer un grande dame, Jane Goodall. </a:t>
            </a:r>
          </a:p>
          <a:p>
            <a:r>
              <a:rPr lang="fr-FR" sz="1200" b="0" i="0" kern="1200" dirty="0">
                <a:solidFill>
                  <a:schemeClr val="tx1"/>
                </a:solidFill>
                <a:effectLst/>
                <a:latin typeface="+mn-lt"/>
                <a:ea typeface="+mn-ea"/>
                <a:cs typeface="+mn-cs"/>
              </a:rPr>
              <a:t>Jane Goodall nous a malheureusement quittés l'année dernière.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Mais je pense que la plupart d'entre nous la connaissaient grâce à ses nombreuses conférences dans le monde entier.</a:t>
            </a:r>
          </a:p>
          <a:p>
            <a:r>
              <a:rPr lang="fr-FR" sz="1200" b="0" i="0" kern="1200" dirty="0">
                <a:solidFill>
                  <a:schemeClr val="tx1"/>
                </a:solidFill>
                <a:effectLst/>
                <a:latin typeface="+mn-lt"/>
                <a:ea typeface="+mn-ea"/>
                <a:cs typeface="+mn-cs"/>
              </a:rPr>
              <a:t>Elle est la mère de la recherche animale moderne dans nos régions. Elle a révolutionné la vision occidentale des animaux. </a:t>
            </a:r>
          </a:p>
          <a:p>
            <a:r>
              <a:rPr lang="fr-FR" sz="1200" b="0" i="0" kern="1200" dirty="0">
                <a:solidFill>
                  <a:schemeClr val="tx1"/>
                </a:solidFill>
                <a:effectLst/>
                <a:latin typeface="+mn-lt"/>
                <a:ea typeface="+mn-ea"/>
                <a:cs typeface="+mn-cs"/>
              </a:rPr>
              <a:t>Car il n'y a pas si longtemps, on pensait que les animaux n'avaient pas de conscience et n'étaient pas capables de ressentir des émotions.</a:t>
            </a:r>
          </a:p>
          <a:p>
            <a:r>
              <a:rPr lang="fr-FR" sz="1200" b="0" i="0" kern="1200" dirty="0">
                <a:solidFill>
                  <a:schemeClr val="tx1"/>
                </a:solidFill>
                <a:effectLst/>
                <a:latin typeface="+mn-lt"/>
                <a:ea typeface="+mn-ea"/>
                <a:cs typeface="+mn-cs"/>
              </a:rPr>
              <a:t>Puis Jane Goodall est arrivée et a bouleversé cette vision du monde.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À </a:t>
            </a:r>
            <a:r>
              <a:rPr lang="fr-FR" sz="1200" b="0" i="0" kern="1200" dirty="0" err="1">
                <a:solidFill>
                  <a:schemeClr val="tx1"/>
                </a:solidFill>
                <a:effectLst/>
                <a:latin typeface="+mn-lt"/>
                <a:ea typeface="+mn-ea"/>
                <a:cs typeface="+mn-cs"/>
              </a:rPr>
              <a:t>l’age</a:t>
            </a:r>
            <a:r>
              <a:rPr lang="fr-FR" sz="1200" b="0" i="0" kern="1200" dirty="0">
                <a:solidFill>
                  <a:schemeClr val="tx1"/>
                </a:solidFill>
                <a:effectLst/>
                <a:latin typeface="+mn-lt"/>
                <a:ea typeface="+mn-ea"/>
                <a:cs typeface="+mn-cs"/>
              </a:rPr>
              <a:t> de 26 ans, en 1960, elle est partie vivre dans le parc national de Gombe, en Tanzanie.</a:t>
            </a:r>
          </a:p>
          <a:p>
            <a:r>
              <a:rPr lang="fr-FR" sz="1200" b="0" i="0" kern="1200" dirty="0">
                <a:solidFill>
                  <a:schemeClr val="tx1"/>
                </a:solidFill>
                <a:effectLst/>
                <a:latin typeface="+mn-lt"/>
                <a:ea typeface="+mn-ea"/>
                <a:cs typeface="+mn-cs"/>
              </a:rPr>
              <a:t>Cette primatologue et militante britannique s'est battue sans relâche pour la protection de la nature et des animaux, jusqu'à sa mort à 91 ans. </a:t>
            </a:r>
          </a:p>
          <a:p>
            <a:r>
              <a:rPr lang="fr-FR" sz="1200" b="0" i="0" kern="1200" dirty="0">
                <a:solidFill>
                  <a:schemeClr val="tx1"/>
                </a:solidFill>
                <a:effectLst/>
                <a:latin typeface="+mn-lt"/>
                <a:ea typeface="+mn-ea"/>
                <a:cs typeface="+mn-cs"/>
              </a:rPr>
              <a:t>Grâce à ses études sur les chimpanzés en Tanzanie, elle a établi une nouvelle vision du monde :</a:t>
            </a:r>
          </a:p>
        </p:txBody>
      </p:sp>
      <p:sp>
        <p:nvSpPr>
          <p:cNvPr id="4" name="Foliennummernplatzhalter 3"/>
          <p:cNvSpPr>
            <a:spLocks noGrp="1"/>
          </p:cNvSpPr>
          <p:nvPr>
            <p:ph type="sldNum" sz="quarter" idx="5"/>
          </p:nvPr>
        </p:nvSpPr>
        <p:spPr/>
        <p:txBody>
          <a:bodyPr/>
          <a:lstStyle/>
          <a:p>
            <a:fld id="{727AE45E-E74A-4D93-A178-044F1028AF26}" type="slidenum">
              <a:rPr lang="de-DE" smtClean="0"/>
              <a:t>24</a:t>
            </a:fld>
            <a:endParaRPr lang="de-DE"/>
          </a:p>
        </p:txBody>
      </p:sp>
    </p:spTree>
    <p:extLst>
      <p:ext uri="{BB962C8B-B14F-4D97-AF65-F5344CB8AC3E}">
        <p14:creationId xmlns:p14="http://schemas.microsoft.com/office/powerpoint/2010/main" val="410364271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fr-FR" sz="1200" b="0" i="0" kern="1200" dirty="0">
                <a:solidFill>
                  <a:schemeClr val="tx1"/>
                </a:solidFill>
                <a:effectLst/>
                <a:latin typeface="+mn-lt"/>
                <a:ea typeface="+mn-ea"/>
                <a:cs typeface="+mn-cs"/>
              </a:rPr>
              <a:t>Sa découverte la plus révolutionnaire, c'était que les chimpanzés fabriquent et utilisent des outils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(par exemple, des brins d'herbe pour attraper des termites dans les termitières).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Jusque-là, l'utilisation d'outils était considérée comme propre à l'humain.</a:t>
            </a:r>
          </a:p>
        </p:txBody>
      </p:sp>
      <p:sp>
        <p:nvSpPr>
          <p:cNvPr id="4" name="Foliennummernplatzhalter 3"/>
          <p:cNvSpPr>
            <a:spLocks noGrp="1"/>
          </p:cNvSpPr>
          <p:nvPr>
            <p:ph type="sldNum" sz="quarter" idx="5"/>
          </p:nvPr>
        </p:nvSpPr>
        <p:spPr/>
        <p:txBody>
          <a:bodyPr/>
          <a:lstStyle/>
          <a:p>
            <a:fld id="{727AE45E-E74A-4D93-A178-044F1028AF26}" type="slidenum">
              <a:rPr lang="de-DE" smtClean="0"/>
              <a:t>25</a:t>
            </a:fld>
            <a:endParaRPr lang="de-DE"/>
          </a:p>
        </p:txBody>
      </p:sp>
    </p:spTree>
    <p:extLst>
      <p:ext uri="{BB962C8B-B14F-4D97-AF65-F5344CB8AC3E}">
        <p14:creationId xmlns:p14="http://schemas.microsoft.com/office/powerpoint/2010/main" val="390202995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AC0037-9262-2CF5-A259-CDAA4FEA4B89}"/>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F3B69939-3CCA-9B90-D206-D3250909D361}"/>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FD9E6773-145A-0AA9-F86D-9157FC702927}"/>
              </a:ext>
            </a:extLst>
          </p:cNvPr>
          <p:cNvSpPr>
            <a:spLocks noGrp="1"/>
          </p:cNvSpPr>
          <p:nvPr>
            <p:ph type="body" idx="1"/>
          </p:nvPr>
        </p:nvSpPr>
        <p:spPr/>
        <p:txBody>
          <a:bodyPr/>
          <a:lstStyle/>
          <a:p>
            <a:r>
              <a:rPr lang="fr-FR" sz="1200" b="0" i="0" kern="1200" dirty="0">
                <a:solidFill>
                  <a:schemeClr val="tx1"/>
                </a:solidFill>
                <a:effectLst/>
                <a:latin typeface="+mn-lt"/>
                <a:ea typeface="+mn-ea"/>
                <a:cs typeface="+mn-cs"/>
              </a:rPr>
              <a:t>Jane Goodall a rompu avec les méthodes scientifiques rigides de son époque.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Elle a donné des noms aux chimpanzés (au lieu de numéros) et leur a reconnu des personnalités, des émotions (comme la joie, la tristesse) et de l'intelligence.</a:t>
            </a:r>
          </a:p>
          <a:p>
            <a:endParaRPr lang="fr-FR" sz="1200" b="0" i="0" kern="1200" dirty="0">
              <a:solidFill>
                <a:schemeClr val="tx1"/>
              </a:solidFill>
              <a:effectLst/>
              <a:latin typeface="+mn-lt"/>
              <a:ea typeface="+mn-ea"/>
              <a:cs typeface="+mn-cs"/>
            </a:endParaRPr>
          </a:p>
        </p:txBody>
      </p:sp>
      <p:sp>
        <p:nvSpPr>
          <p:cNvPr id="4" name="Foliennummernplatzhalter 3">
            <a:extLst>
              <a:ext uri="{FF2B5EF4-FFF2-40B4-BE49-F238E27FC236}">
                <a16:creationId xmlns:a16="http://schemas.microsoft.com/office/drawing/2014/main" id="{2713A4F4-185D-C4E4-D88D-119AF363E9BE}"/>
              </a:ext>
            </a:extLst>
          </p:cNvPr>
          <p:cNvSpPr>
            <a:spLocks noGrp="1"/>
          </p:cNvSpPr>
          <p:nvPr>
            <p:ph type="sldNum" sz="quarter" idx="5"/>
          </p:nvPr>
        </p:nvSpPr>
        <p:spPr/>
        <p:txBody>
          <a:bodyPr/>
          <a:lstStyle/>
          <a:p>
            <a:fld id="{727AE45E-E74A-4D93-A178-044F1028AF26}" type="slidenum">
              <a:rPr lang="de-DE" smtClean="0"/>
              <a:t>26</a:t>
            </a:fld>
            <a:endParaRPr lang="de-DE"/>
          </a:p>
        </p:txBody>
      </p:sp>
    </p:spTree>
    <p:extLst>
      <p:ext uri="{BB962C8B-B14F-4D97-AF65-F5344CB8AC3E}">
        <p14:creationId xmlns:p14="http://schemas.microsoft.com/office/powerpoint/2010/main" val="377021867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29AB92-F65D-C09C-1129-1228881EAE32}"/>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FBC41AE4-A2B0-19A7-9432-A1497793C4DB}"/>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77826FF-451A-7CC3-1A5A-1C192D099636}"/>
              </a:ext>
            </a:extLst>
          </p:cNvPr>
          <p:cNvSpPr>
            <a:spLocks noGrp="1"/>
          </p:cNvSpPr>
          <p:nvPr>
            <p:ph type="body" idx="1"/>
          </p:nvPr>
        </p:nvSpPr>
        <p:spPr/>
        <p:txBody>
          <a:bodyPr/>
          <a:lstStyle/>
          <a:p>
            <a:r>
              <a:rPr lang="fr-FR" sz="1200" b="0" i="0" kern="1200" dirty="0">
                <a:solidFill>
                  <a:schemeClr val="tx1"/>
                </a:solidFill>
                <a:effectLst/>
                <a:latin typeface="+mn-lt"/>
                <a:ea typeface="+mn-ea"/>
                <a:cs typeface="+mn-cs"/>
              </a:rPr>
              <a:t>Ses études ont aussi montré que les chimpanzés ont des structures sociales complexes.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Ils ressentent de la compassion, mais peuvent aussi mener des guerres. </a:t>
            </a:r>
          </a:p>
          <a:p>
            <a:r>
              <a:rPr lang="fr-FR" sz="1200" b="0" i="0" kern="1200" dirty="0">
                <a:solidFill>
                  <a:schemeClr val="tx1"/>
                </a:solidFill>
                <a:effectLst/>
                <a:latin typeface="+mn-lt"/>
                <a:ea typeface="+mn-ea"/>
                <a:cs typeface="+mn-cs"/>
              </a:rPr>
              <a:t>Cela a effacé la ligne nette que les scientifiques traçaient auparavant entre les humains et les animaux.</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Jane Goodall a été la première à documenter, de manière strictement scientifique, ce fait : les animaux ont une conscience, et les animaux ressentent des émotions.</a:t>
            </a:r>
          </a:p>
          <a:p>
            <a:endParaRPr lang="fr-FR" sz="1200" b="0" i="0" kern="1200" dirty="0">
              <a:solidFill>
                <a:schemeClr val="tx1"/>
              </a:solidFill>
              <a:effectLst/>
              <a:latin typeface="+mn-lt"/>
              <a:ea typeface="+mn-ea"/>
              <a:cs typeface="+mn-cs"/>
            </a:endParaRPr>
          </a:p>
        </p:txBody>
      </p:sp>
      <p:sp>
        <p:nvSpPr>
          <p:cNvPr id="4" name="Foliennummernplatzhalter 3">
            <a:extLst>
              <a:ext uri="{FF2B5EF4-FFF2-40B4-BE49-F238E27FC236}">
                <a16:creationId xmlns:a16="http://schemas.microsoft.com/office/drawing/2014/main" id="{AEC034B1-2370-25F8-B186-ADA50497C2E3}"/>
              </a:ext>
            </a:extLst>
          </p:cNvPr>
          <p:cNvSpPr>
            <a:spLocks noGrp="1"/>
          </p:cNvSpPr>
          <p:nvPr>
            <p:ph type="sldNum" sz="quarter" idx="5"/>
          </p:nvPr>
        </p:nvSpPr>
        <p:spPr/>
        <p:txBody>
          <a:bodyPr/>
          <a:lstStyle/>
          <a:p>
            <a:fld id="{727AE45E-E74A-4D93-A178-044F1028AF26}" type="slidenum">
              <a:rPr lang="de-DE" smtClean="0"/>
              <a:t>27</a:t>
            </a:fld>
            <a:endParaRPr lang="de-DE"/>
          </a:p>
        </p:txBody>
      </p:sp>
    </p:spTree>
    <p:extLst>
      <p:ext uri="{BB962C8B-B14F-4D97-AF65-F5344CB8AC3E}">
        <p14:creationId xmlns:p14="http://schemas.microsoft.com/office/powerpoint/2010/main" val="382844736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5F3DEE-F580-142C-41C2-8026E8B484E7}"/>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BEFB7846-76B7-9D7A-E440-ED03702DF48B}"/>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A47AF01F-0686-986B-5040-6F6D574E578A}"/>
              </a:ext>
            </a:extLst>
          </p:cNvPr>
          <p:cNvSpPr>
            <a:spLocks noGrp="1"/>
          </p:cNvSpPr>
          <p:nvPr>
            <p:ph type="body" idx="1"/>
          </p:nvPr>
        </p:nvSpPr>
        <p:spPr/>
        <p:txBody>
          <a:bodyPr/>
          <a:lstStyle/>
          <a:p>
            <a:r>
              <a:rPr lang="fr-FR" sz="1200" b="0" i="0" kern="1200" dirty="0">
                <a:solidFill>
                  <a:schemeClr val="tx1"/>
                </a:solidFill>
                <a:effectLst/>
                <a:latin typeface="+mn-lt"/>
                <a:ea typeface="+mn-ea"/>
                <a:cs typeface="+mn-cs"/>
              </a:rPr>
              <a:t>Je voudrais maintenant vous montrer une courte vidéo, que vous connaissez peut-être déjà, car elle a fait le tour du monde.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Elle montre comment les animaux ressentent et expriment des émotions.</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C'est la vidéo de la remise en liberté de </a:t>
            </a:r>
            <a:r>
              <a:rPr lang="fr-FR" sz="1200" b="0" i="0" kern="1200" dirty="0" err="1">
                <a:solidFill>
                  <a:schemeClr val="tx1"/>
                </a:solidFill>
                <a:effectLst/>
                <a:latin typeface="+mn-lt"/>
                <a:ea typeface="+mn-ea"/>
                <a:cs typeface="+mn-cs"/>
              </a:rPr>
              <a:t>Wounda</a:t>
            </a:r>
            <a:r>
              <a:rPr lang="fr-FR" sz="1200" b="0" i="0" kern="1200" dirty="0">
                <a:solidFill>
                  <a:schemeClr val="tx1"/>
                </a:solidFill>
                <a:effectLst/>
                <a:latin typeface="+mn-lt"/>
                <a:ea typeface="+mn-ea"/>
                <a:cs typeface="+mn-cs"/>
              </a:rPr>
              <a:t>, une femelle chimpanzé du centre de réhabilitation </a:t>
            </a:r>
            <a:r>
              <a:rPr lang="fr-FR" sz="1200" b="0" i="0" kern="1200" dirty="0" err="1">
                <a:solidFill>
                  <a:schemeClr val="tx1"/>
                </a:solidFill>
                <a:effectLst/>
                <a:latin typeface="+mn-lt"/>
                <a:ea typeface="+mn-ea"/>
                <a:cs typeface="+mn-cs"/>
              </a:rPr>
              <a:t>Tchimpounga</a:t>
            </a:r>
            <a:r>
              <a:rPr lang="fr-FR" sz="1200" b="0" i="0" kern="1200" dirty="0">
                <a:solidFill>
                  <a:schemeClr val="tx1"/>
                </a:solidFill>
                <a:effectLst/>
                <a:latin typeface="+mn-lt"/>
                <a:ea typeface="+mn-ea"/>
                <a:cs typeface="+mn-cs"/>
              </a:rPr>
              <a:t>, en République du Congo, qui appartient au Jane Goodall Institute. </a:t>
            </a:r>
          </a:p>
          <a:p>
            <a:r>
              <a:rPr lang="fr-FR" sz="1200" b="0" i="0" kern="1200" dirty="0">
                <a:solidFill>
                  <a:schemeClr val="tx1"/>
                </a:solidFill>
                <a:effectLst/>
                <a:latin typeface="+mn-lt"/>
                <a:ea typeface="+mn-ea"/>
                <a:cs typeface="+mn-cs"/>
              </a:rPr>
              <a:t>Grâce aux soins reçus, </a:t>
            </a:r>
            <a:r>
              <a:rPr lang="fr-FR" sz="1200" b="0" i="0" kern="1200" dirty="0" err="1">
                <a:solidFill>
                  <a:schemeClr val="tx1"/>
                </a:solidFill>
                <a:effectLst/>
                <a:latin typeface="+mn-lt"/>
                <a:ea typeface="+mn-ea"/>
                <a:cs typeface="+mn-cs"/>
              </a:rPr>
              <a:t>Wounda</a:t>
            </a:r>
            <a:r>
              <a:rPr lang="fr-FR" sz="1200" b="0" i="0" kern="1200" dirty="0">
                <a:solidFill>
                  <a:schemeClr val="tx1"/>
                </a:solidFill>
                <a:effectLst/>
                <a:latin typeface="+mn-lt"/>
                <a:ea typeface="+mn-ea"/>
                <a:cs typeface="+mn-cs"/>
              </a:rPr>
              <a:t> a surmonté de grandes souffrances et une maladie grave. </a:t>
            </a:r>
          </a:p>
          <a:p>
            <a:r>
              <a:rPr lang="fr-FR" sz="1200" b="0" i="0" kern="1200" dirty="0">
                <a:solidFill>
                  <a:schemeClr val="tx1"/>
                </a:solidFill>
                <a:effectLst/>
                <a:latin typeface="+mn-lt"/>
                <a:ea typeface="+mn-ea"/>
                <a:cs typeface="+mn-cs"/>
              </a:rPr>
              <a:t>Et une fois guérie, elle a été emmenée sur l'île de </a:t>
            </a:r>
            <a:r>
              <a:rPr lang="fr-FR" sz="1200" b="0" i="0" kern="1200" dirty="0" err="1">
                <a:solidFill>
                  <a:schemeClr val="tx1"/>
                </a:solidFill>
                <a:effectLst/>
                <a:latin typeface="+mn-lt"/>
                <a:ea typeface="+mn-ea"/>
                <a:cs typeface="+mn-cs"/>
              </a:rPr>
              <a:t>Tchindzoulou</a:t>
            </a:r>
            <a:r>
              <a:rPr lang="fr-FR" sz="1200" b="0" i="0" kern="1200" dirty="0">
                <a:solidFill>
                  <a:schemeClr val="tx1"/>
                </a:solidFill>
                <a:effectLst/>
                <a:latin typeface="+mn-lt"/>
                <a:ea typeface="+mn-ea"/>
                <a:cs typeface="+mn-cs"/>
              </a:rPr>
              <a:t>, en présence de Jane Goodall, pour </a:t>
            </a:r>
            <a:r>
              <a:rPr lang="fr-FR" sz="1200" b="0" i="0" kern="1200" dirty="0" err="1">
                <a:solidFill>
                  <a:schemeClr val="tx1"/>
                </a:solidFill>
                <a:effectLst/>
                <a:latin typeface="+mn-lt"/>
                <a:ea typeface="+mn-ea"/>
                <a:cs typeface="+mn-cs"/>
              </a:rPr>
              <a:t>etre</a:t>
            </a:r>
            <a:r>
              <a:rPr lang="fr-FR" sz="1200" b="0" i="0" kern="1200" dirty="0">
                <a:solidFill>
                  <a:schemeClr val="tx1"/>
                </a:solidFill>
                <a:effectLst/>
                <a:latin typeface="+mn-lt"/>
                <a:ea typeface="+mn-ea"/>
                <a:cs typeface="+mn-cs"/>
              </a:rPr>
              <a:t> remise en </a:t>
            </a:r>
            <a:r>
              <a:rPr lang="fr-FR" sz="1200" b="0" i="0" kern="1200" dirty="0" err="1">
                <a:solidFill>
                  <a:schemeClr val="tx1"/>
                </a:solidFill>
                <a:effectLst/>
                <a:latin typeface="+mn-lt"/>
                <a:ea typeface="+mn-ea"/>
                <a:cs typeface="+mn-cs"/>
              </a:rPr>
              <a:t>liberte</a:t>
            </a:r>
            <a:r>
              <a:rPr lang="fr-FR" sz="1200" b="0" i="0" kern="1200" dirty="0">
                <a:solidFill>
                  <a:schemeClr val="tx1"/>
                </a:solidFill>
                <a:effectLst/>
                <a:latin typeface="+mn-lt"/>
                <a:ea typeface="+mn-ea"/>
                <a:cs typeface="+mn-cs"/>
              </a:rPr>
              <a:t> dans la jungle.</a:t>
            </a:r>
          </a:p>
          <a:p>
            <a:r>
              <a:rPr lang="fr-FR" sz="1200" b="0" i="0" kern="1200" dirty="0">
                <a:solidFill>
                  <a:schemeClr val="tx1"/>
                </a:solidFill>
                <a:effectLst/>
                <a:latin typeface="+mn-lt"/>
                <a:ea typeface="+mn-ea"/>
                <a:cs typeface="+mn-cs"/>
              </a:rPr>
              <a:t>La vidéo montre ce moment émouvant, et à quel point elle exprime sa gratitude d'une manière </a:t>
            </a:r>
            <a:r>
              <a:rPr lang="fr-FR" sz="1200" b="0" i="0" kern="1200" dirty="0" err="1">
                <a:solidFill>
                  <a:schemeClr val="tx1"/>
                </a:solidFill>
                <a:effectLst/>
                <a:latin typeface="+mn-lt"/>
                <a:ea typeface="+mn-ea"/>
                <a:cs typeface="+mn-cs"/>
              </a:rPr>
              <a:t>completement</a:t>
            </a:r>
            <a:r>
              <a:rPr lang="fr-FR" sz="1200" b="0" i="0" kern="1200" dirty="0">
                <a:solidFill>
                  <a:schemeClr val="tx1"/>
                </a:solidFill>
                <a:effectLst/>
                <a:latin typeface="+mn-lt"/>
                <a:ea typeface="+mn-ea"/>
                <a:cs typeface="+mn-cs"/>
              </a:rPr>
              <a:t> humaine. </a:t>
            </a:r>
          </a:p>
          <a:p>
            <a:endParaRPr lang="de-DE" dirty="0"/>
          </a:p>
          <a:p>
            <a:r>
              <a:rPr lang="de-DE" dirty="0"/>
              <a:t>Et le </a:t>
            </a:r>
            <a:r>
              <a:rPr lang="de-DE" dirty="0" err="1"/>
              <a:t>point</a:t>
            </a:r>
            <a:r>
              <a:rPr lang="de-DE" dirty="0"/>
              <a:t> interessant, c‘est </a:t>
            </a:r>
            <a:r>
              <a:rPr lang="de-DE" dirty="0" err="1"/>
              <a:t>qu‘elle</a:t>
            </a:r>
            <a:r>
              <a:rPr lang="de-DE" dirty="0"/>
              <a:t> </a:t>
            </a:r>
            <a:r>
              <a:rPr lang="de-DE" dirty="0" err="1"/>
              <a:t>n‘avait</a:t>
            </a:r>
            <a:r>
              <a:rPr lang="de-DE" dirty="0"/>
              <a:t> </a:t>
            </a:r>
            <a:r>
              <a:rPr lang="de-DE" dirty="0" err="1"/>
              <a:t>jamais</a:t>
            </a:r>
            <a:r>
              <a:rPr lang="de-DE" dirty="0"/>
              <a:t> </a:t>
            </a:r>
            <a:r>
              <a:rPr lang="de-DE" dirty="0" err="1"/>
              <a:t>rencontre</a:t>
            </a:r>
            <a:r>
              <a:rPr lang="de-DE" dirty="0"/>
              <a:t> Jane Goodall </a:t>
            </a:r>
            <a:r>
              <a:rPr lang="de-DE" dirty="0" err="1"/>
              <a:t>auparavant</a:t>
            </a:r>
            <a:r>
              <a:rPr lang="de-DE" dirty="0"/>
              <a:t>. </a:t>
            </a:r>
          </a:p>
        </p:txBody>
      </p:sp>
      <p:sp>
        <p:nvSpPr>
          <p:cNvPr id="4" name="Foliennummernplatzhalter 3">
            <a:extLst>
              <a:ext uri="{FF2B5EF4-FFF2-40B4-BE49-F238E27FC236}">
                <a16:creationId xmlns:a16="http://schemas.microsoft.com/office/drawing/2014/main" id="{B1435BD4-CC06-901C-20A2-E4A974637E54}"/>
              </a:ext>
            </a:extLst>
          </p:cNvPr>
          <p:cNvSpPr>
            <a:spLocks noGrp="1"/>
          </p:cNvSpPr>
          <p:nvPr>
            <p:ph type="sldNum" sz="quarter" idx="5"/>
          </p:nvPr>
        </p:nvSpPr>
        <p:spPr/>
        <p:txBody>
          <a:bodyPr/>
          <a:lstStyle/>
          <a:p>
            <a:fld id="{727AE45E-E74A-4D93-A178-044F1028AF26}" type="slidenum">
              <a:rPr lang="de-DE" smtClean="0"/>
              <a:t>28</a:t>
            </a:fld>
            <a:endParaRPr lang="de-DE"/>
          </a:p>
        </p:txBody>
      </p:sp>
    </p:spTree>
    <p:extLst>
      <p:ext uri="{BB962C8B-B14F-4D97-AF65-F5344CB8AC3E}">
        <p14:creationId xmlns:p14="http://schemas.microsoft.com/office/powerpoint/2010/main" val="283797036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974A2A-4A99-5F67-181F-C2A50771FFC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16701656-7BD5-BC17-5B3D-7D183FD6D778}"/>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D3B2B4C2-D9CC-6A51-C7AB-2ED4A3C90182}"/>
              </a:ext>
            </a:extLst>
          </p:cNvPr>
          <p:cNvSpPr>
            <a:spLocks noGrp="1"/>
          </p:cNvSpPr>
          <p:nvPr>
            <p:ph type="body" idx="1"/>
          </p:nvPr>
        </p:nvSpPr>
        <p:spPr/>
        <p:txBody>
          <a:bodyPr/>
          <a:lstStyle/>
          <a:p>
            <a:r>
              <a:rPr lang="de-DE" sz="1200" b="0" i="0" kern="1200" dirty="0">
                <a:solidFill>
                  <a:schemeClr val="tx1"/>
                </a:solidFill>
                <a:effectLst/>
                <a:latin typeface="+mn-lt"/>
                <a:ea typeface="+mn-ea"/>
                <a:cs typeface="+mn-cs"/>
              </a:rPr>
              <a:t>Je vous laisse regarder 3 minutes. </a:t>
            </a:r>
            <a:endParaRPr lang="de-DE" dirty="0"/>
          </a:p>
        </p:txBody>
      </p:sp>
      <p:sp>
        <p:nvSpPr>
          <p:cNvPr id="4" name="Foliennummernplatzhalter 3">
            <a:extLst>
              <a:ext uri="{FF2B5EF4-FFF2-40B4-BE49-F238E27FC236}">
                <a16:creationId xmlns:a16="http://schemas.microsoft.com/office/drawing/2014/main" id="{FFC2272B-0FE9-10D0-04F9-CECB8C94CCF6}"/>
              </a:ext>
            </a:extLst>
          </p:cNvPr>
          <p:cNvSpPr>
            <a:spLocks noGrp="1"/>
          </p:cNvSpPr>
          <p:nvPr>
            <p:ph type="sldNum" sz="quarter" idx="5"/>
          </p:nvPr>
        </p:nvSpPr>
        <p:spPr/>
        <p:txBody>
          <a:bodyPr/>
          <a:lstStyle/>
          <a:p>
            <a:fld id="{727AE45E-E74A-4D93-A178-044F1028AF26}" type="slidenum">
              <a:rPr lang="de-DE" smtClean="0"/>
              <a:t>29</a:t>
            </a:fld>
            <a:endParaRPr lang="de-DE"/>
          </a:p>
        </p:txBody>
      </p:sp>
    </p:spTree>
    <p:extLst>
      <p:ext uri="{BB962C8B-B14F-4D97-AF65-F5344CB8AC3E}">
        <p14:creationId xmlns:p14="http://schemas.microsoft.com/office/powerpoint/2010/main" val="127185598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fr-FR" sz="1200" b="0" i="0" kern="1200" dirty="0">
                <a:solidFill>
                  <a:schemeClr val="tx1"/>
                </a:solidFill>
                <a:effectLst/>
                <a:latin typeface="+mn-lt"/>
                <a:ea typeface="+mn-ea"/>
                <a:cs typeface="+mn-cs"/>
              </a:rPr>
              <a:t>Toujours émouvant pour moi… Et ca ne se limite pas aux chimpanzés. </a:t>
            </a:r>
          </a:p>
          <a:p>
            <a:r>
              <a:rPr lang="fr-FR" sz="1200" b="0" i="0" kern="1200" dirty="0">
                <a:solidFill>
                  <a:schemeClr val="tx1"/>
                </a:solidFill>
                <a:effectLst/>
                <a:latin typeface="+mn-lt"/>
                <a:ea typeface="+mn-ea"/>
                <a:cs typeface="+mn-cs"/>
              </a:rPr>
              <a:t>Un petit regard sur l'état actuel de la science montre que cela va encore plus loin : les singes, les oiseaux et les cochons, par exemple, </a:t>
            </a:r>
          </a:p>
          <a:p>
            <a:r>
              <a:rPr lang="fr-FR" sz="1200" b="0" i="0" kern="1200" dirty="0">
                <a:solidFill>
                  <a:schemeClr val="tx1"/>
                </a:solidFill>
                <a:effectLst/>
                <a:latin typeface="+mn-lt"/>
                <a:ea typeface="+mn-ea"/>
                <a:cs typeface="+mn-cs"/>
              </a:rPr>
              <a:t>vivent dans des mondes émotionnels bien plus riches que ce que nous pensions.</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Ainsi, on voit par exemple que les rats sont capables de ressentir de la compassion. </a:t>
            </a:r>
          </a:p>
          <a:p>
            <a:r>
              <a:rPr lang="fr-FR" sz="1200" b="0" i="0" kern="1200" dirty="0">
                <a:solidFill>
                  <a:schemeClr val="tx1"/>
                </a:solidFill>
                <a:effectLst/>
                <a:latin typeface="+mn-lt"/>
                <a:ea typeface="+mn-ea"/>
                <a:cs typeface="+mn-cs"/>
              </a:rPr>
              <a:t>On a découvert que les chauves-souris entretiennent de véritables-amitiés. </a:t>
            </a:r>
          </a:p>
          <a:p>
            <a:r>
              <a:rPr lang="fr-FR" sz="1200" b="0" i="0" kern="1200" dirty="0">
                <a:solidFill>
                  <a:schemeClr val="tx1"/>
                </a:solidFill>
                <a:effectLst/>
                <a:latin typeface="+mn-lt"/>
                <a:ea typeface="+mn-ea"/>
                <a:cs typeface="+mn-cs"/>
              </a:rPr>
              <a:t>Les chauves-souris vampires construisent leurs amitiés comme les humains : elles commencent lentement, puis approfondissent leurs relations avec le temps, parfois pour toute la vie </a:t>
            </a:r>
          </a:p>
          <a:p>
            <a:r>
              <a:rPr lang="fr-FR" sz="1200" b="0" i="0" kern="1200" dirty="0">
                <a:solidFill>
                  <a:schemeClr val="tx1"/>
                </a:solidFill>
                <a:effectLst/>
                <a:latin typeface="+mn-lt"/>
                <a:ea typeface="+mn-ea"/>
                <a:cs typeface="+mn-cs"/>
              </a:rPr>
              <a:t>c'est le résultat de recherches récentes (étude de 2025, Ohio State </a:t>
            </a:r>
            <a:r>
              <a:rPr lang="fr-FR" sz="1200" b="0" i="0" kern="1200" dirty="0" err="1">
                <a:solidFill>
                  <a:schemeClr val="tx1"/>
                </a:solidFill>
                <a:effectLst/>
                <a:latin typeface="+mn-lt"/>
                <a:ea typeface="+mn-ea"/>
                <a:cs typeface="+mn-cs"/>
              </a:rPr>
              <a:t>University</a:t>
            </a:r>
            <a:r>
              <a:rPr lang="fr-FR" sz="1200" b="0" i="0" kern="1200" dirty="0">
                <a:solidFill>
                  <a:schemeClr val="tx1"/>
                </a:solidFill>
                <a:effectLst/>
                <a:latin typeface="+mn-lt"/>
                <a:ea typeface="+mn-ea"/>
                <a:cs typeface="+mn-cs"/>
              </a:rPr>
              <a:t>).</a:t>
            </a:r>
            <a:endParaRPr lang="de-DE" sz="1200" kern="1200" dirty="0">
              <a:solidFill>
                <a:schemeClr val="tx1"/>
              </a:solidFill>
              <a:effectLst/>
              <a:latin typeface="+mn-lt"/>
              <a:ea typeface="+mn-ea"/>
              <a:cs typeface="+mn-cs"/>
            </a:endParaRPr>
          </a:p>
        </p:txBody>
      </p:sp>
      <p:sp>
        <p:nvSpPr>
          <p:cNvPr id="4" name="Foliennummernplatzhalter 3"/>
          <p:cNvSpPr>
            <a:spLocks noGrp="1"/>
          </p:cNvSpPr>
          <p:nvPr>
            <p:ph type="sldNum" sz="quarter" idx="5"/>
          </p:nvPr>
        </p:nvSpPr>
        <p:spPr/>
        <p:txBody>
          <a:bodyPr/>
          <a:lstStyle/>
          <a:p>
            <a:fld id="{727AE45E-E74A-4D93-A178-044F1028AF26}" type="slidenum">
              <a:rPr lang="de-DE" smtClean="0"/>
              <a:t>30</a:t>
            </a:fld>
            <a:endParaRPr lang="de-DE"/>
          </a:p>
        </p:txBody>
      </p:sp>
    </p:spTree>
    <p:extLst>
      <p:ext uri="{BB962C8B-B14F-4D97-AF65-F5344CB8AC3E}">
        <p14:creationId xmlns:p14="http://schemas.microsoft.com/office/powerpoint/2010/main" val="170630365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fr-FR" sz="1200" b="0" i="0" kern="1200" dirty="0">
                <a:solidFill>
                  <a:schemeClr val="tx1"/>
                </a:solidFill>
                <a:effectLst/>
                <a:latin typeface="+mn-lt"/>
                <a:ea typeface="+mn-ea"/>
                <a:cs typeface="+mn-cs"/>
              </a:rPr>
              <a:t>Alors, les animaux sont-ils très différents de ce que nous pensions ? Beaucoup plus intelligents, beaucoup plus sensibles ?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Apparemment, oui.</a:t>
            </a:r>
          </a:p>
          <a:p>
            <a:r>
              <a:rPr lang="fr-FR" sz="1200" b="0" i="0" kern="1200" dirty="0">
                <a:solidFill>
                  <a:schemeClr val="tx1"/>
                </a:solidFill>
                <a:effectLst/>
                <a:latin typeface="+mn-lt"/>
                <a:ea typeface="+mn-ea"/>
                <a:cs typeface="+mn-cs"/>
              </a:rPr>
              <a:t>Le biologiste Professeur Norbert </a:t>
            </a:r>
            <a:r>
              <a:rPr lang="fr-FR" sz="1200" b="0" i="0" kern="1200" dirty="0" err="1">
                <a:solidFill>
                  <a:schemeClr val="tx1"/>
                </a:solidFill>
                <a:effectLst/>
                <a:latin typeface="+mn-lt"/>
                <a:ea typeface="+mn-ea"/>
                <a:cs typeface="+mn-cs"/>
              </a:rPr>
              <a:t>Sachser</a:t>
            </a:r>
            <a:r>
              <a:rPr lang="fr-FR" sz="1200" b="0" i="0" kern="1200" dirty="0">
                <a:solidFill>
                  <a:schemeClr val="tx1"/>
                </a:solidFill>
                <a:effectLst/>
                <a:latin typeface="+mn-lt"/>
                <a:ea typeface="+mn-ea"/>
                <a:cs typeface="+mn-cs"/>
              </a:rPr>
              <a:t>, un pionnier de la biologie comportementale allemande, a dit :</a:t>
            </a:r>
          </a:p>
          <a:p>
            <a:endParaRPr lang="fr-FR" sz="1200" b="0" i="1" kern="1200" dirty="0">
              <a:solidFill>
                <a:schemeClr val="tx1"/>
              </a:solidFill>
              <a:effectLst/>
              <a:latin typeface="+mn-lt"/>
              <a:ea typeface="+mn-ea"/>
              <a:cs typeface="+mn-cs"/>
            </a:endParaRPr>
          </a:p>
          <a:p>
            <a:r>
              <a:rPr lang="fr-FR" sz="1200" b="0" i="1" kern="1200" dirty="0">
                <a:solidFill>
                  <a:schemeClr val="tx1"/>
                </a:solidFill>
                <a:effectLst/>
                <a:latin typeface="+mn-lt"/>
                <a:ea typeface="+mn-ea"/>
                <a:cs typeface="+mn-cs"/>
              </a:rPr>
              <a:t>« L'opposition entre l'Homo sapiens guidé par la raison … </a:t>
            </a:r>
          </a:p>
          <a:p>
            <a:r>
              <a:rPr lang="fr-FR" sz="1200" b="0" i="1" kern="1200" dirty="0">
                <a:solidFill>
                  <a:schemeClr val="tx1"/>
                </a:solidFill>
                <a:effectLst/>
                <a:latin typeface="+mn-lt"/>
                <a:ea typeface="+mn-ea"/>
                <a:cs typeface="+mn-cs"/>
              </a:rPr>
              <a:t>… et l'animal guidé par l'instinct, …</a:t>
            </a:r>
          </a:p>
          <a:p>
            <a:r>
              <a:rPr lang="fr-FR" sz="1200" b="0" i="1" kern="1200" dirty="0">
                <a:solidFill>
                  <a:schemeClr val="tx1"/>
                </a:solidFill>
                <a:effectLst/>
                <a:latin typeface="+mn-lt"/>
                <a:ea typeface="+mn-ea"/>
                <a:cs typeface="+mn-cs"/>
              </a:rPr>
              <a:t>… longtemps considérée comme une vérité </a:t>
            </a:r>
          </a:p>
          <a:p>
            <a:r>
              <a:rPr lang="fr-FR" sz="1200" b="0" i="1" kern="1200" dirty="0">
                <a:solidFill>
                  <a:schemeClr val="tx1"/>
                </a:solidFill>
                <a:effectLst/>
                <a:latin typeface="+mn-lt"/>
                <a:ea typeface="+mn-ea"/>
                <a:cs typeface="+mn-cs"/>
              </a:rPr>
              <a:t>… tout simplement, elle n'existe pas. »</a:t>
            </a:r>
            <a:endParaRPr lang="fr-FR" sz="1200" b="0" i="0" kern="1200" dirty="0">
              <a:solidFill>
                <a:schemeClr val="tx1"/>
              </a:solidFill>
              <a:effectLst/>
              <a:latin typeface="+mn-lt"/>
              <a:ea typeface="+mn-ea"/>
              <a:cs typeface="+mn-cs"/>
            </a:endParaRP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Le Professeur </a:t>
            </a:r>
            <a:r>
              <a:rPr lang="fr-FR" sz="1200" b="0" i="0" kern="1200" dirty="0" err="1">
                <a:solidFill>
                  <a:schemeClr val="tx1"/>
                </a:solidFill>
                <a:effectLst/>
                <a:latin typeface="+mn-lt"/>
                <a:ea typeface="+mn-ea"/>
                <a:cs typeface="+mn-cs"/>
              </a:rPr>
              <a:t>Sachser</a:t>
            </a:r>
            <a:r>
              <a:rPr lang="fr-FR" sz="1200" b="0" i="0" kern="1200" dirty="0">
                <a:solidFill>
                  <a:schemeClr val="tx1"/>
                </a:solidFill>
                <a:effectLst/>
                <a:latin typeface="+mn-lt"/>
                <a:ea typeface="+mn-ea"/>
                <a:cs typeface="+mn-cs"/>
              </a:rPr>
              <a:t> est l'auteur du livre que vous voyez ici, que je vous recommande : </a:t>
            </a:r>
            <a:r>
              <a:rPr lang="fr-FR" sz="1200" b="0" i="1" kern="1200" dirty="0">
                <a:solidFill>
                  <a:schemeClr val="tx1"/>
                </a:solidFill>
                <a:effectLst/>
                <a:latin typeface="+mn-lt"/>
                <a:ea typeface="+mn-ea"/>
                <a:cs typeface="+mn-cs"/>
              </a:rPr>
              <a:t>Much like us</a:t>
            </a:r>
            <a:r>
              <a:rPr lang="fr-FR" sz="1200" b="0" i="0" kern="1200" dirty="0">
                <a:solidFill>
                  <a:schemeClr val="tx1"/>
                </a:solidFill>
                <a:effectLst/>
                <a:latin typeface="+mn-lt"/>
                <a:ea typeface="+mn-ea"/>
                <a:cs typeface="+mn-cs"/>
              </a:rPr>
              <a:t>.</a:t>
            </a:r>
          </a:p>
          <a:p>
            <a:r>
              <a:rPr lang="fr-FR" sz="1200" b="0" i="0" kern="1200" dirty="0">
                <a:solidFill>
                  <a:schemeClr val="tx1"/>
                </a:solidFill>
                <a:effectLst/>
                <a:latin typeface="+mn-lt"/>
                <a:ea typeface="+mn-ea"/>
                <a:cs typeface="+mn-cs"/>
              </a:rPr>
              <a:t>Aujourd'hui, nous savons donc que les animaux ont un riche spectre d'émotions. Et pas seulement les chimpanzés, mais tout le règne animal.</a:t>
            </a:r>
          </a:p>
        </p:txBody>
      </p:sp>
      <p:sp>
        <p:nvSpPr>
          <p:cNvPr id="4" name="Foliennummernplatzhalter 3"/>
          <p:cNvSpPr>
            <a:spLocks noGrp="1"/>
          </p:cNvSpPr>
          <p:nvPr>
            <p:ph type="sldNum" sz="quarter" idx="5"/>
          </p:nvPr>
        </p:nvSpPr>
        <p:spPr/>
        <p:txBody>
          <a:bodyPr/>
          <a:lstStyle/>
          <a:p>
            <a:fld id="{727AE45E-E74A-4D93-A178-044F1028AF26}" type="slidenum">
              <a:rPr lang="de-DE" smtClean="0"/>
              <a:t>31</a:t>
            </a:fld>
            <a:endParaRPr lang="de-DE"/>
          </a:p>
        </p:txBody>
      </p:sp>
    </p:spTree>
    <p:extLst>
      <p:ext uri="{BB962C8B-B14F-4D97-AF65-F5344CB8AC3E}">
        <p14:creationId xmlns:p14="http://schemas.microsoft.com/office/powerpoint/2010/main" val="275965743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fr-FR" sz="1200" b="0" i="0" kern="1200" dirty="0">
                <a:solidFill>
                  <a:schemeClr val="tx1"/>
                </a:solidFill>
                <a:effectLst/>
                <a:latin typeface="+mn-lt"/>
                <a:ea typeface="+mn-ea"/>
                <a:cs typeface="+mn-cs"/>
              </a:rPr>
              <a:t>En fait, c'est beaucoup plus simple d'arriver à cette conclusion. Pas besoin d'être chercheur ou communicateur animalier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Toute personne qui vit avec un animal le sait : il suffit de le regarder une seule fois dans les yeux pour comprendre qu'un animal comprend, qu'un animal ressent, qu'un animal pense.</a:t>
            </a:r>
          </a:p>
          <a:p>
            <a:br>
              <a:rPr lang="fr-FR" dirty="0"/>
            </a:br>
            <a:endParaRPr lang="de-DE" sz="1200" kern="1200" dirty="0">
              <a:solidFill>
                <a:schemeClr val="tx1"/>
              </a:solidFill>
              <a:effectLst/>
              <a:latin typeface="+mn-lt"/>
              <a:ea typeface="+mn-ea"/>
              <a:cs typeface="+mn-cs"/>
            </a:endParaRPr>
          </a:p>
          <a:p>
            <a:endParaRPr lang="de-DE" dirty="0"/>
          </a:p>
        </p:txBody>
      </p:sp>
      <p:sp>
        <p:nvSpPr>
          <p:cNvPr id="4" name="Foliennummernplatzhalter 3"/>
          <p:cNvSpPr>
            <a:spLocks noGrp="1"/>
          </p:cNvSpPr>
          <p:nvPr>
            <p:ph type="sldNum" sz="quarter" idx="5"/>
          </p:nvPr>
        </p:nvSpPr>
        <p:spPr/>
        <p:txBody>
          <a:bodyPr/>
          <a:lstStyle/>
          <a:p>
            <a:fld id="{727AE45E-E74A-4D93-A178-044F1028AF26}" type="slidenum">
              <a:rPr lang="de-DE" smtClean="0"/>
              <a:t>32</a:t>
            </a:fld>
            <a:endParaRPr lang="de-DE"/>
          </a:p>
        </p:txBody>
      </p:sp>
    </p:spTree>
    <p:extLst>
      <p:ext uri="{BB962C8B-B14F-4D97-AF65-F5344CB8AC3E}">
        <p14:creationId xmlns:p14="http://schemas.microsoft.com/office/powerpoint/2010/main" val="64027081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fr-FR" sz="1200" b="0" i="0" kern="1200" dirty="0">
                <a:solidFill>
                  <a:schemeClr val="tx1"/>
                </a:solidFill>
                <a:effectLst/>
                <a:latin typeface="+mn-lt"/>
                <a:ea typeface="+mn-ea"/>
                <a:cs typeface="+mn-cs"/>
              </a:rPr>
              <a:t>Je voudrais m'attarder un peu sur la pratique de la communication animale chez les peuples natifs.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Les peuples indigènes – ceux qui vivent encore de manière traditionnelle – sont profondément liés à la nature. Beaucoup d'entre eux pratiquent encore aujourd'hui la communication énergétique avec la nature – et donc avec les animaux.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Leur relation avec les animaux repose sur une vision du monde fondamentalement différente.</a:t>
            </a:r>
          </a:p>
        </p:txBody>
      </p:sp>
      <p:sp>
        <p:nvSpPr>
          <p:cNvPr id="4" name="Foliennummernplatzhalter 3"/>
          <p:cNvSpPr>
            <a:spLocks noGrp="1"/>
          </p:cNvSpPr>
          <p:nvPr>
            <p:ph type="sldNum" sz="quarter" idx="5"/>
          </p:nvPr>
        </p:nvSpPr>
        <p:spPr/>
        <p:txBody>
          <a:bodyPr/>
          <a:lstStyle/>
          <a:p>
            <a:fld id="{727AE45E-E74A-4D93-A178-044F1028AF26}" type="slidenum">
              <a:rPr lang="de-DE" smtClean="0"/>
              <a:t>33</a:t>
            </a:fld>
            <a:endParaRPr lang="de-DE"/>
          </a:p>
        </p:txBody>
      </p:sp>
    </p:spTree>
    <p:extLst>
      <p:ext uri="{BB962C8B-B14F-4D97-AF65-F5344CB8AC3E}">
        <p14:creationId xmlns:p14="http://schemas.microsoft.com/office/powerpoint/2010/main" val="252931864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F5431A-82B3-ABE3-6F4A-ECD3C38E84B3}"/>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7B376BAE-888F-1B35-2CAA-00F1517600FF}"/>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80C26949-7F35-29F1-2721-3BC44470F0DB}"/>
              </a:ext>
            </a:extLst>
          </p:cNvPr>
          <p:cNvSpPr>
            <a:spLocks noGrp="1"/>
          </p:cNvSpPr>
          <p:nvPr>
            <p:ph type="body" idx="1"/>
          </p:nvPr>
        </p:nvSpPr>
        <p:spPr/>
        <p:txBody>
          <a:bodyPr/>
          <a:lstStyle/>
          <a:p>
            <a:r>
              <a:rPr lang="fr-FR" sz="1200" b="0" i="0" kern="1200" dirty="0">
                <a:solidFill>
                  <a:schemeClr val="tx1"/>
                </a:solidFill>
                <a:effectLst/>
                <a:latin typeface="+mn-lt"/>
                <a:ea typeface="+mn-ea"/>
                <a:cs typeface="+mn-cs"/>
              </a:rPr>
              <a:t>Dans le monde occidental, la nature (et donc les animaux) est souvent vue comme une ressource, ou comme un objet séparé de l'humain.</a:t>
            </a:r>
          </a:p>
          <a:p>
            <a:r>
              <a:rPr lang="fr-FR" sz="1200" b="0" i="0" kern="1200" dirty="0">
                <a:solidFill>
                  <a:schemeClr val="tx1"/>
                </a:solidFill>
                <a:effectLst/>
                <a:latin typeface="+mn-lt"/>
                <a:ea typeface="+mn-ea"/>
                <a:cs typeface="+mn-cs"/>
              </a:rPr>
              <a:t>La pensée indigène repose plutôt sur ces principes :</a:t>
            </a:r>
          </a:p>
          <a:p>
            <a:br>
              <a:rPr lang="fr-FR" dirty="0"/>
            </a:br>
            <a:endParaRPr lang="de-DE" sz="1200" kern="1200" dirty="0">
              <a:solidFill>
                <a:schemeClr val="tx1"/>
              </a:solidFill>
              <a:effectLst/>
              <a:latin typeface="+mn-lt"/>
              <a:ea typeface="+mn-ea"/>
              <a:cs typeface="+mn-cs"/>
            </a:endParaRPr>
          </a:p>
        </p:txBody>
      </p:sp>
      <p:sp>
        <p:nvSpPr>
          <p:cNvPr id="4" name="Foliennummernplatzhalter 3">
            <a:extLst>
              <a:ext uri="{FF2B5EF4-FFF2-40B4-BE49-F238E27FC236}">
                <a16:creationId xmlns:a16="http://schemas.microsoft.com/office/drawing/2014/main" id="{100FE254-B0A3-E2BE-2A6C-E8E2293D22AB}"/>
              </a:ext>
            </a:extLst>
          </p:cNvPr>
          <p:cNvSpPr>
            <a:spLocks noGrp="1"/>
          </p:cNvSpPr>
          <p:nvPr>
            <p:ph type="sldNum" sz="quarter" idx="5"/>
          </p:nvPr>
        </p:nvSpPr>
        <p:spPr/>
        <p:txBody>
          <a:bodyPr/>
          <a:lstStyle/>
          <a:p>
            <a:fld id="{727AE45E-E74A-4D93-A178-044F1028AF26}" type="slidenum">
              <a:rPr lang="de-DE" smtClean="0"/>
              <a:t>34</a:t>
            </a:fld>
            <a:endParaRPr lang="de-DE"/>
          </a:p>
        </p:txBody>
      </p:sp>
    </p:spTree>
    <p:extLst>
      <p:ext uri="{BB962C8B-B14F-4D97-AF65-F5344CB8AC3E}">
        <p14:creationId xmlns:p14="http://schemas.microsoft.com/office/powerpoint/2010/main" val="193993920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2839C4-2EA1-DFE2-28FC-0C49E371A31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88E893C-7CEB-F5D1-9A2F-7C5A5071BA72}"/>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DFB42629-D94B-12DD-467C-64AFAAF77F3D}"/>
              </a:ext>
            </a:extLst>
          </p:cNvPr>
          <p:cNvSpPr>
            <a:spLocks noGrp="1"/>
          </p:cNvSpPr>
          <p:nvPr>
            <p:ph type="body" idx="1"/>
          </p:nvPr>
        </p:nvSpPr>
        <p:spPr/>
        <p:txBody>
          <a:bodyPr/>
          <a:lstStyle/>
          <a:p>
            <a:r>
              <a:rPr lang="fr-FR" sz="1200" b="0" i="0" kern="1200" dirty="0">
                <a:solidFill>
                  <a:schemeClr val="tx1"/>
                </a:solidFill>
                <a:effectLst/>
                <a:latin typeface="+mn-lt"/>
                <a:ea typeface="+mn-ea"/>
                <a:cs typeface="+mn-cs"/>
              </a:rPr>
              <a:t>La séparation entre l'humain et son environnement est propre à la philosophie occidentale.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Les peuples indigènes se voient comme faisant partie d'un grand cycle.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Tout – des plantes et animaux jusqu'aux rivières et pierres – est vu comme animé et égal.</a:t>
            </a:r>
          </a:p>
          <a:p>
            <a:br>
              <a:rPr lang="fr-FR" dirty="0"/>
            </a:br>
            <a:endParaRPr lang="de-DE" sz="1200" kern="1200" dirty="0">
              <a:solidFill>
                <a:schemeClr val="tx1"/>
              </a:solidFill>
              <a:effectLst/>
              <a:latin typeface="+mn-lt"/>
              <a:ea typeface="+mn-ea"/>
              <a:cs typeface="+mn-cs"/>
            </a:endParaRPr>
          </a:p>
        </p:txBody>
      </p:sp>
      <p:sp>
        <p:nvSpPr>
          <p:cNvPr id="4" name="Foliennummernplatzhalter 3">
            <a:extLst>
              <a:ext uri="{FF2B5EF4-FFF2-40B4-BE49-F238E27FC236}">
                <a16:creationId xmlns:a16="http://schemas.microsoft.com/office/drawing/2014/main" id="{1A49C27F-D84D-33D9-57A4-B7263FC7419C}"/>
              </a:ext>
            </a:extLst>
          </p:cNvPr>
          <p:cNvSpPr>
            <a:spLocks noGrp="1"/>
          </p:cNvSpPr>
          <p:nvPr>
            <p:ph type="sldNum" sz="quarter" idx="5"/>
          </p:nvPr>
        </p:nvSpPr>
        <p:spPr/>
        <p:txBody>
          <a:bodyPr/>
          <a:lstStyle/>
          <a:p>
            <a:fld id="{727AE45E-E74A-4D93-A178-044F1028AF26}" type="slidenum">
              <a:rPr lang="de-DE" smtClean="0"/>
              <a:t>35</a:t>
            </a:fld>
            <a:endParaRPr lang="de-DE"/>
          </a:p>
        </p:txBody>
      </p:sp>
    </p:spTree>
    <p:extLst>
      <p:ext uri="{BB962C8B-B14F-4D97-AF65-F5344CB8AC3E}">
        <p14:creationId xmlns:p14="http://schemas.microsoft.com/office/powerpoint/2010/main" val="193428501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95A64D-64D5-FED5-6E25-BC34B693890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1C7F75BE-12F0-772C-2C12-3BA1170E3CA0}"/>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9FC4287C-95EF-0878-F01B-F5F865D7C21D}"/>
              </a:ext>
            </a:extLst>
          </p:cNvPr>
          <p:cNvSpPr>
            <a:spLocks noGrp="1"/>
          </p:cNvSpPr>
          <p:nvPr>
            <p:ph type="body" idx="1"/>
          </p:nvPr>
        </p:nvSpPr>
        <p:spPr/>
        <p:txBody>
          <a:bodyPr/>
          <a:lstStyle/>
          <a:p>
            <a:r>
              <a:rPr lang="fr-FR" sz="1200" b="0" i="0" kern="1200" dirty="0">
                <a:solidFill>
                  <a:schemeClr val="tx1"/>
                </a:solidFill>
                <a:effectLst/>
                <a:latin typeface="+mn-lt"/>
                <a:ea typeface="+mn-ea"/>
                <a:cs typeface="+mn-cs"/>
              </a:rPr>
              <a:t>Les informations ne sont pas transmises seulement par le langage, </a:t>
            </a:r>
          </a:p>
          <a:p>
            <a:r>
              <a:rPr lang="fr-FR" sz="1200" b="0" i="0" kern="1200" dirty="0">
                <a:solidFill>
                  <a:schemeClr val="tx1"/>
                </a:solidFill>
                <a:effectLst/>
                <a:latin typeface="+mn-lt"/>
                <a:ea typeface="+mn-ea"/>
                <a:cs typeface="+mn-cs"/>
              </a:rPr>
              <a:t>mais par une attitude intérieure de réciprocité, </a:t>
            </a:r>
          </a:p>
          <a:p>
            <a:r>
              <a:rPr lang="fr-FR" sz="1200" b="0" i="0" kern="1200" dirty="0">
                <a:solidFill>
                  <a:schemeClr val="tx1"/>
                </a:solidFill>
                <a:effectLst/>
                <a:latin typeface="+mn-lt"/>
                <a:ea typeface="+mn-ea"/>
                <a:cs typeface="+mn-cs"/>
              </a:rPr>
              <a:t>d'écoute et d'humilité.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La nature est un professeur actif et coopératif.</a:t>
            </a:r>
          </a:p>
          <a:p>
            <a:br>
              <a:rPr lang="fr-FR" dirty="0"/>
            </a:br>
            <a:endParaRPr lang="de-DE" sz="1200" kern="1200" dirty="0">
              <a:solidFill>
                <a:schemeClr val="tx1"/>
              </a:solidFill>
              <a:effectLst/>
              <a:latin typeface="+mn-lt"/>
              <a:ea typeface="+mn-ea"/>
              <a:cs typeface="+mn-cs"/>
            </a:endParaRPr>
          </a:p>
        </p:txBody>
      </p:sp>
      <p:sp>
        <p:nvSpPr>
          <p:cNvPr id="4" name="Foliennummernplatzhalter 3">
            <a:extLst>
              <a:ext uri="{FF2B5EF4-FFF2-40B4-BE49-F238E27FC236}">
                <a16:creationId xmlns:a16="http://schemas.microsoft.com/office/drawing/2014/main" id="{60F9D040-CEF1-E456-4997-DC712ED36368}"/>
              </a:ext>
            </a:extLst>
          </p:cNvPr>
          <p:cNvSpPr>
            <a:spLocks noGrp="1"/>
          </p:cNvSpPr>
          <p:nvPr>
            <p:ph type="sldNum" sz="quarter" idx="5"/>
          </p:nvPr>
        </p:nvSpPr>
        <p:spPr/>
        <p:txBody>
          <a:bodyPr/>
          <a:lstStyle/>
          <a:p>
            <a:fld id="{727AE45E-E74A-4D93-A178-044F1028AF26}" type="slidenum">
              <a:rPr lang="de-DE" smtClean="0"/>
              <a:t>36</a:t>
            </a:fld>
            <a:endParaRPr lang="de-DE"/>
          </a:p>
        </p:txBody>
      </p:sp>
    </p:spTree>
    <p:extLst>
      <p:ext uri="{BB962C8B-B14F-4D97-AF65-F5344CB8AC3E}">
        <p14:creationId xmlns:p14="http://schemas.microsoft.com/office/powerpoint/2010/main" val="161687755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fr-FR" sz="1200" b="0" i="0" kern="1200" dirty="0">
                <a:solidFill>
                  <a:schemeClr val="tx1"/>
                </a:solidFill>
                <a:effectLst/>
                <a:latin typeface="+mn-lt"/>
                <a:ea typeface="+mn-ea"/>
                <a:cs typeface="+mn-cs"/>
              </a:rPr>
              <a:t>Je l’ai déjà mentionné, la communication animale n’est pas quelque chose de mystique. </a:t>
            </a:r>
          </a:p>
          <a:p>
            <a:r>
              <a:rPr lang="fr-FR" sz="1200" b="0" i="0" kern="1200" dirty="0">
                <a:solidFill>
                  <a:schemeClr val="tx1"/>
                </a:solidFill>
                <a:effectLst/>
                <a:latin typeface="+mn-lt"/>
                <a:ea typeface="+mn-ea"/>
                <a:cs typeface="+mn-cs"/>
              </a:rPr>
              <a:t>Les cultures indigènes du monde entier ne décrivent absolument pas la communication avec la nature comme un don surnaturel.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Elles la voient plutôt comme le mode de fonctionnement d'origine de notre cerveau. </a:t>
            </a:r>
          </a:p>
          <a:p>
            <a:r>
              <a:rPr lang="fr-FR" sz="1200" b="0" i="0" kern="1200" dirty="0">
                <a:solidFill>
                  <a:schemeClr val="tx1"/>
                </a:solidFill>
                <a:effectLst/>
                <a:latin typeface="+mn-lt"/>
                <a:ea typeface="+mn-ea"/>
                <a:cs typeface="+mn-cs"/>
              </a:rPr>
              <a:t>Au lieu de voir la communication animale comme surnaturelle – comme une capacité unique que très peu de gens possèdent – elles nous enseignent qu'elle est « super-naturelle », c'est-à-dire tout à fait naturelle.</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Des aborigènes d'Australie aux </a:t>
            </a:r>
            <a:r>
              <a:rPr lang="fr-FR" sz="1200" b="0" i="0" kern="1200" dirty="0" err="1">
                <a:solidFill>
                  <a:schemeClr val="tx1"/>
                </a:solidFill>
                <a:effectLst/>
                <a:latin typeface="+mn-lt"/>
                <a:ea typeface="+mn-ea"/>
                <a:cs typeface="+mn-cs"/>
              </a:rPr>
              <a:t>Khoi-San</a:t>
            </a:r>
            <a:r>
              <a:rPr lang="fr-FR" sz="1200" b="0" i="0" kern="1200" dirty="0">
                <a:solidFill>
                  <a:schemeClr val="tx1"/>
                </a:solidFill>
                <a:effectLst/>
                <a:latin typeface="+mn-lt"/>
                <a:ea typeface="+mn-ea"/>
                <a:cs typeface="+mn-cs"/>
              </a:rPr>
              <a:t> d'Afrique australe, en passant par les tribus natives d'Amérique du Nord – tous ceux dont les cultures sont étroitement liées à leur environnement naturel disent qu'ils sont en profonde connexion spirituelle avec la nature et les animaux.</a:t>
            </a:r>
          </a:p>
        </p:txBody>
      </p:sp>
      <p:sp>
        <p:nvSpPr>
          <p:cNvPr id="4" name="Foliennummernplatzhalter 3"/>
          <p:cNvSpPr>
            <a:spLocks noGrp="1"/>
          </p:cNvSpPr>
          <p:nvPr>
            <p:ph type="sldNum" sz="quarter" idx="5"/>
          </p:nvPr>
        </p:nvSpPr>
        <p:spPr/>
        <p:txBody>
          <a:bodyPr/>
          <a:lstStyle/>
          <a:p>
            <a:fld id="{727AE45E-E74A-4D93-A178-044F1028AF26}" type="slidenum">
              <a:rPr lang="de-DE" smtClean="0"/>
              <a:t>37</a:t>
            </a:fld>
            <a:endParaRPr lang="de-DE"/>
          </a:p>
        </p:txBody>
      </p:sp>
    </p:spTree>
    <p:extLst>
      <p:ext uri="{BB962C8B-B14F-4D97-AF65-F5344CB8AC3E}">
        <p14:creationId xmlns:p14="http://schemas.microsoft.com/office/powerpoint/2010/main" val="342970547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fr-FR" sz="1200" b="0" i="0" kern="1200" dirty="0">
                <a:solidFill>
                  <a:schemeClr val="tx1"/>
                </a:solidFill>
                <a:effectLst/>
                <a:latin typeface="+mn-lt"/>
                <a:ea typeface="+mn-ea"/>
                <a:cs typeface="+mn-cs"/>
              </a:rPr>
              <a:t>J'ai pu vivre cela moi-même, quand j'ai collaboré avec un artiste et </a:t>
            </a:r>
            <a:r>
              <a:rPr lang="fr-FR" sz="1200" b="0" i="0" kern="1200" dirty="0" err="1">
                <a:solidFill>
                  <a:schemeClr val="tx1"/>
                </a:solidFill>
                <a:effectLst/>
                <a:latin typeface="+mn-lt"/>
                <a:ea typeface="+mn-ea"/>
                <a:cs typeface="+mn-cs"/>
              </a:rPr>
              <a:t>curandero</a:t>
            </a:r>
            <a:r>
              <a:rPr lang="fr-FR" sz="1200" b="0" i="0" kern="1200" dirty="0">
                <a:solidFill>
                  <a:schemeClr val="tx1"/>
                </a:solidFill>
                <a:effectLst/>
                <a:latin typeface="+mn-lt"/>
                <a:ea typeface="+mn-ea"/>
                <a:cs typeface="+mn-cs"/>
              </a:rPr>
              <a:t> traditionnel (</a:t>
            </a:r>
            <a:r>
              <a:rPr lang="fr-FR" sz="1200" b="0" i="0" kern="1200" dirty="0" err="1">
                <a:solidFill>
                  <a:schemeClr val="tx1"/>
                </a:solidFill>
                <a:effectLst/>
                <a:latin typeface="+mn-lt"/>
                <a:ea typeface="+mn-ea"/>
                <a:cs typeface="+mn-cs"/>
              </a:rPr>
              <a:t>curandero</a:t>
            </a:r>
            <a:r>
              <a:rPr lang="fr-FR" sz="1200" b="0" i="0" kern="1200" dirty="0">
                <a:solidFill>
                  <a:schemeClr val="tx1"/>
                </a:solidFill>
                <a:effectLst/>
                <a:latin typeface="+mn-lt"/>
                <a:ea typeface="+mn-ea"/>
                <a:cs typeface="+mn-cs"/>
              </a:rPr>
              <a:t> veut dire guérisseur) du peuple Shipibo-Conibo. </a:t>
            </a:r>
          </a:p>
          <a:p>
            <a:r>
              <a:rPr lang="fr-FR" sz="1200" b="0" i="0" kern="1200" dirty="0">
                <a:solidFill>
                  <a:schemeClr val="tx1"/>
                </a:solidFill>
                <a:effectLst/>
                <a:latin typeface="+mn-lt"/>
                <a:ea typeface="+mn-ea"/>
                <a:cs typeface="+mn-cs"/>
              </a:rPr>
              <a:t>Ce peuple vit encore aujourd'hui dans la région amazonienne du Pérou. </a:t>
            </a:r>
          </a:p>
          <a:p>
            <a:r>
              <a:rPr lang="fr-FR" sz="1200" b="0" i="0" kern="1200" dirty="0">
                <a:solidFill>
                  <a:schemeClr val="tx1"/>
                </a:solidFill>
                <a:effectLst/>
                <a:latin typeface="+mn-lt"/>
                <a:ea typeface="+mn-ea"/>
                <a:cs typeface="+mn-cs"/>
              </a:rPr>
              <a:t>Ce </a:t>
            </a:r>
            <a:r>
              <a:rPr lang="fr-FR" sz="1200" b="0" i="0" kern="1200" dirty="0" err="1">
                <a:solidFill>
                  <a:schemeClr val="tx1"/>
                </a:solidFill>
                <a:effectLst/>
                <a:latin typeface="+mn-lt"/>
                <a:ea typeface="+mn-ea"/>
                <a:cs typeface="+mn-cs"/>
              </a:rPr>
              <a:t>guerisseur</a:t>
            </a:r>
            <a:r>
              <a:rPr lang="fr-FR" sz="1200" b="0" i="0" kern="1200" dirty="0">
                <a:solidFill>
                  <a:schemeClr val="tx1"/>
                </a:solidFill>
                <a:effectLst/>
                <a:latin typeface="+mn-lt"/>
                <a:ea typeface="+mn-ea"/>
                <a:cs typeface="+mn-cs"/>
              </a:rPr>
              <a:t> s’appelle </a:t>
            </a:r>
            <a:r>
              <a:rPr lang="fr-FR" sz="1200" b="0" i="0" kern="1200" dirty="0" err="1">
                <a:solidFill>
                  <a:schemeClr val="tx1"/>
                </a:solidFill>
                <a:effectLst/>
                <a:latin typeface="+mn-lt"/>
                <a:ea typeface="+mn-ea"/>
                <a:cs typeface="+mn-cs"/>
              </a:rPr>
              <a:t>Bima</a:t>
            </a:r>
            <a:r>
              <a:rPr lang="fr-FR" sz="1200" b="0" i="0" kern="1200" dirty="0">
                <a:solidFill>
                  <a:schemeClr val="tx1"/>
                </a:solidFill>
                <a:effectLst/>
                <a:latin typeface="+mn-lt"/>
                <a:ea typeface="+mn-ea"/>
                <a:cs typeface="+mn-cs"/>
              </a:rPr>
              <a:t> </a:t>
            </a:r>
            <a:r>
              <a:rPr lang="fr-FR" sz="1200" b="0" i="0" kern="1200" dirty="0" err="1">
                <a:solidFill>
                  <a:schemeClr val="tx1"/>
                </a:solidFill>
                <a:effectLst/>
                <a:latin typeface="+mn-lt"/>
                <a:ea typeface="+mn-ea"/>
                <a:cs typeface="+mn-cs"/>
              </a:rPr>
              <a:t>Inuma</a:t>
            </a:r>
            <a:r>
              <a:rPr lang="fr-FR" sz="1200" b="0" i="0" kern="1200" dirty="0">
                <a:solidFill>
                  <a:schemeClr val="tx1"/>
                </a:solidFill>
                <a:effectLst/>
                <a:latin typeface="+mn-lt"/>
                <a:ea typeface="+mn-ea"/>
                <a:cs typeface="+mn-cs"/>
              </a:rPr>
              <a:t> et ses tableaux sont fantastiques.</a:t>
            </a:r>
          </a:p>
          <a:p>
            <a:r>
              <a:rPr lang="fr-FR" sz="1200" b="0" i="0" kern="1200" dirty="0">
                <a:solidFill>
                  <a:schemeClr val="tx1"/>
                </a:solidFill>
                <a:effectLst/>
                <a:latin typeface="+mn-lt"/>
                <a:ea typeface="+mn-ea"/>
                <a:cs typeface="+mn-cs"/>
              </a:rPr>
              <a:t>Il vit entre deux cultures qui ne pourraient pas être plus différentes: </a:t>
            </a:r>
          </a:p>
          <a:p>
            <a:pPr marL="171450" indent="-171450">
              <a:buFontTx/>
              <a:buChar char="-"/>
            </a:pPr>
            <a:r>
              <a:rPr lang="fr-FR" sz="1200" b="0" i="0" kern="1200" dirty="0">
                <a:solidFill>
                  <a:schemeClr val="tx1"/>
                </a:solidFill>
                <a:effectLst/>
                <a:latin typeface="+mn-lt"/>
                <a:ea typeface="+mn-ea"/>
                <a:cs typeface="+mn-cs"/>
              </a:rPr>
              <a:t>le Pérou, où il vit de manière traditionnelle dans la communauté </a:t>
            </a:r>
            <a:r>
              <a:rPr lang="fr-FR" sz="1200" b="0" i="0" kern="1200" dirty="0" err="1">
                <a:solidFill>
                  <a:schemeClr val="tx1"/>
                </a:solidFill>
                <a:effectLst/>
                <a:latin typeface="+mn-lt"/>
                <a:ea typeface="+mn-ea"/>
                <a:cs typeface="+mn-cs"/>
              </a:rPr>
              <a:t>Shipibo</a:t>
            </a:r>
            <a:r>
              <a:rPr lang="fr-FR" sz="1200" b="0" i="0" kern="1200" dirty="0">
                <a:solidFill>
                  <a:schemeClr val="tx1"/>
                </a:solidFill>
                <a:effectLst/>
                <a:latin typeface="+mn-lt"/>
                <a:ea typeface="+mn-ea"/>
                <a:cs typeface="+mn-cs"/>
              </a:rPr>
              <a:t>, </a:t>
            </a:r>
          </a:p>
          <a:p>
            <a:pPr marL="171450" indent="-171450">
              <a:buFontTx/>
              <a:buChar char="-"/>
            </a:pPr>
            <a:r>
              <a:rPr lang="fr-FR" sz="1200" b="0" i="0" kern="1200" dirty="0">
                <a:solidFill>
                  <a:schemeClr val="tx1"/>
                </a:solidFill>
                <a:effectLst/>
                <a:latin typeface="+mn-lt"/>
                <a:ea typeface="+mn-ea"/>
                <a:cs typeface="+mn-cs"/>
              </a:rPr>
              <a:t>et l'Allemagne – car il est marié à une Allemande.</a:t>
            </a:r>
          </a:p>
          <a:p>
            <a:r>
              <a:rPr lang="fr-FR" sz="1200" b="0" i="0" kern="1200" dirty="0">
                <a:solidFill>
                  <a:schemeClr val="tx1"/>
                </a:solidFill>
                <a:effectLst/>
                <a:latin typeface="+mn-lt"/>
                <a:ea typeface="+mn-ea"/>
                <a:cs typeface="+mn-cs"/>
              </a:rPr>
              <a:t>Il a créé une magnifique couverture de livre pour moi, et j'ai pu faire un peu la connaissance de sa famille. </a:t>
            </a:r>
          </a:p>
        </p:txBody>
      </p:sp>
      <p:sp>
        <p:nvSpPr>
          <p:cNvPr id="4" name="Foliennummernplatzhalter 3"/>
          <p:cNvSpPr>
            <a:spLocks noGrp="1"/>
          </p:cNvSpPr>
          <p:nvPr>
            <p:ph type="sldNum" sz="quarter" idx="5"/>
          </p:nvPr>
        </p:nvSpPr>
        <p:spPr/>
        <p:txBody>
          <a:bodyPr/>
          <a:lstStyle/>
          <a:p>
            <a:fld id="{727AE45E-E74A-4D93-A178-044F1028AF26}" type="slidenum">
              <a:rPr lang="de-DE" smtClean="0"/>
              <a:t>38</a:t>
            </a:fld>
            <a:endParaRPr lang="de-DE"/>
          </a:p>
        </p:txBody>
      </p:sp>
    </p:spTree>
    <p:extLst>
      <p:ext uri="{BB962C8B-B14F-4D97-AF65-F5344CB8AC3E}">
        <p14:creationId xmlns:p14="http://schemas.microsoft.com/office/powerpoint/2010/main" val="1935248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fr-FR" sz="1200" b="0" i="0" kern="1200" dirty="0">
                <a:solidFill>
                  <a:schemeClr val="tx1"/>
                </a:solidFill>
                <a:effectLst/>
                <a:latin typeface="+mn-lt"/>
                <a:ea typeface="+mn-ea"/>
                <a:cs typeface="+mn-cs"/>
              </a:rPr>
              <a:t>Sa petite fille est née dans la forêt, de manière traditionnelle </a:t>
            </a:r>
            <a:r>
              <a:rPr lang="fr-FR" sz="1200" b="0" i="0" kern="1200" dirty="0" err="1">
                <a:solidFill>
                  <a:schemeClr val="tx1"/>
                </a:solidFill>
                <a:effectLst/>
                <a:latin typeface="+mn-lt"/>
                <a:ea typeface="+mn-ea"/>
                <a:cs typeface="+mn-cs"/>
              </a:rPr>
              <a:t>Shipibo</a:t>
            </a:r>
            <a:r>
              <a:rPr lang="fr-FR" sz="1200" b="0" i="0" kern="1200" dirty="0">
                <a:solidFill>
                  <a:schemeClr val="tx1"/>
                </a:solidFill>
                <a:effectLst/>
                <a:latin typeface="+mn-lt"/>
                <a:ea typeface="+mn-ea"/>
                <a:cs typeface="+mn-cs"/>
              </a:rPr>
              <a:t>, et elle a passé ses premières années là-bas. </a:t>
            </a:r>
          </a:p>
          <a:p>
            <a:r>
              <a:rPr lang="fr-FR" sz="1200" b="0" i="0" kern="1200" dirty="0">
                <a:solidFill>
                  <a:schemeClr val="tx1"/>
                </a:solidFill>
                <a:effectLst/>
                <a:latin typeface="+mn-lt"/>
                <a:ea typeface="+mn-ea"/>
                <a:cs typeface="+mn-cs"/>
              </a:rPr>
              <a:t>Depuis toute petite, elle communique avec les animaux, et son meilleur ami était un petit singe </a:t>
            </a:r>
            <a:r>
              <a:rPr lang="fr-FR" sz="1200" b="0" i="0" kern="1200" dirty="0" err="1">
                <a:solidFill>
                  <a:schemeClr val="tx1"/>
                </a:solidFill>
                <a:effectLst/>
                <a:latin typeface="+mn-lt"/>
                <a:ea typeface="+mn-ea"/>
                <a:cs typeface="+mn-cs"/>
              </a:rPr>
              <a:t>Shipi</a:t>
            </a:r>
            <a:r>
              <a:rPr lang="fr-FR" sz="1200" b="0" i="0" kern="1200" dirty="0">
                <a:solidFill>
                  <a:schemeClr val="tx1"/>
                </a:solidFill>
                <a:effectLst/>
                <a:latin typeface="+mn-lt"/>
                <a:ea typeface="+mn-ea"/>
                <a:cs typeface="+mn-cs"/>
              </a:rPr>
              <a:t>, qui l'accompagnait tout le temps, de son propre gré.</a:t>
            </a:r>
          </a:p>
          <a:p>
            <a:r>
              <a:rPr lang="fr-FR" sz="1200" b="0" i="0" kern="1200" dirty="0">
                <a:solidFill>
                  <a:schemeClr val="tx1"/>
                </a:solidFill>
                <a:effectLst/>
                <a:latin typeface="+mn-lt"/>
                <a:ea typeface="+mn-ea"/>
                <a:cs typeface="+mn-cs"/>
              </a:rPr>
              <a:t>Une connexion tout à fait naturelle…</a:t>
            </a:r>
          </a:p>
        </p:txBody>
      </p:sp>
      <p:sp>
        <p:nvSpPr>
          <p:cNvPr id="4" name="Foliennummernplatzhalter 3"/>
          <p:cNvSpPr>
            <a:spLocks noGrp="1"/>
          </p:cNvSpPr>
          <p:nvPr>
            <p:ph type="sldNum" sz="quarter" idx="5"/>
          </p:nvPr>
        </p:nvSpPr>
        <p:spPr/>
        <p:txBody>
          <a:bodyPr/>
          <a:lstStyle/>
          <a:p>
            <a:fld id="{727AE45E-E74A-4D93-A178-044F1028AF26}" type="slidenum">
              <a:rPr lang="de-DE" smtClean="0"/>
              <a:t>39</a:t>
            </a:fld>
            <a:endParaRPr lang="de-DE"/>
          </a:p>
        </p:txBody>
      </p:sp>
    </p:spTree>
    <p:extLst>
      <p:ext uri="{BB962C8B-B14F-4D97-AF65-F5344CB8AC3E}">
        <p14:creationId xmlns:p14="http://schemas.microsoft.com/office/powerpoint/2010/main" val="137033729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fr-FR" sz="1200" b="0" i="0" kern="1200" dirty="0">
                <a:solidFill>
                  <a:schemeClr val="tx1"/>
                </a:solidFill>
                <a:effectLst/>
                <a:latin typeface="+mn-lt"/>
                <a:ea typeface="+mn-ea"/>
                <a:cs typeface="+mn-cs"/>
              </a:rPr>
              <a:t>Et une grande question, comment fonctionne la communication animale – devons-nous tous devenir chamanes ?</a:t>
            </a:r>
          </a:p>
          <a:p>
            <a:r>
              <a:rPr lang="fr-FR" sz="1200" b="0" i="0" kern="1200" dirty="0">
                <a:solidFill>
                  <a:schemeClr val="tx1"/>
                </a:solidFill>
                <a:effectLst/>
                <a:latin typeface="+mn-lt"/>
                <a:ea typeface="+mn-ea"/>
                <a:cs typeface="+mn-cs"/>
              </a:rPr>
              <a:t>Depuis quelques décennies, notre culture occidentale a en quelque sorte redécouvert cette forme de communication.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En Allemagne, et je suis sur en France aussi, on pourrait même parler d'un phénomène de mode…</a:t>
            </a:r>
          </a:p>
        </p:txBody>
      </p:sp>
      <p:sp>
        <p:nvSpPr>
          <p:cNvPr id="4" name="Foliennummernplatzhalter 3"/>
          <p:cNvSpPr>
            <a:spLocks noGrp="1"/>
          </p:cNvSpPr>
          <p:nvPr>
            <p:ph type="sldNum" sz="quarter" idx="5"/>
          </p:nvPr>
        </p:nvSpPr>
        <p:spPr/>
        <p:txBody>
          <a:bodyPr/>
          <a:lstStyle/>
          <a:p>
            <a:fld id="{727AE45E-E74A-4D93-A178-044F1028AF26}" type="slidenum">
              <a:rPr lang="de-DE" smtClean="0"/>
              <a:t>40</a:t>
            </a:fld>
            <a:endParaRPr lang="de-DE"/>
          </a:p>
        </p:txBody>
      </p:sp>
    </p:spTree>
    <p:extLst>
      <p:ext uri="{BB962C8B-B14F-4D97-AF65-F5344CB8AC3E}">
        <p14:creationId xmlns:p14="http://schemas.microsoft.com/office/powerpoint/2010/main" val="55215124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19F6EC-D1DE-CD88-C219-55FC129AC47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BFFE387B-25A9-5C8D-1C88-9BF097D17D8D}"/>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0B1F17E5-58FE-C791-32F4-7128EDEC7A37}"/>
              </a:ext>
            </a:extLst>
          </p:cNvPr>
          <p:cNvSpPr>
            <a:spLocks noGrp="1"/>
          </p:cNvSpPr>
          <p:nvPr>
            <p:ph type="body" idx="1"/>
          </p:nvPr>
        </p:nvSpPr>
        <p:spPr/>
        <p:txBody>
          <a:bodyPr/>
          <a:lstStyle/>
          <a:p>
            <a:r>
              <a:rPr lang="fr-FR" sz="1200" b="0" i="0" kern="1200" dirty="0">
                <a:solidFill>
                  <a:schemeClr val="tx1"/>
                </a:solidFill>
                <a:effectLst/>
                <a:latin typeface="+mn-lt"/>
                <a:ea typeface="+mn-ea"/>
                <a:cs typeface="+mn-cs"/>
              </a:rPr>
              <a:t>Si nous repensons à la communication par les énergies et les fréquences : </a:t>
            </a:r>
          </a:p>
          <a:p>
            <a:r>
              <a:rPr lang="fr-FR" sz="1200" b="0" i="0" kern="1200" dirty="0">
                <a:solidFill>
                  <a:schemeClr val="tx1"/>
                </a:solidFill>
                <a:effectLst/>
                <a:latin typeface="+mn-lt"/>
                <a:ea typeface="+mn-ea"/>
                <a:cs typeface="+mn-cs"/>
              </a:rPr>
              <a:t>on peut voir la communication animale comme une connexion basée sur une synchronisation énergétique </a:t>
            </a:r>
          </a:p>
          <a:p>
            <a:r>
              <a:rPr lang="fr-FR" sz="1200" b="0" i="0" kern="1200" dirty="0">
                <a:solidFill>
                  <a:schemeClr val="tx1"/>
                </a:solidFill>
                <a:effectLst/>
                <a:latin typeface="+mn-lt"/>
                <a:ea typeface="+mn-ea"/>
                <a:cs typeface="+mn-cs"/>
              </a:rPr>
              <a:t>(on la compare souvent aux ondes radio qui se règlent sur la même fréquence).</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Pour percevoir les énergies </a:t>
            </a:r>
            <a:r>
              <a:rPr lang="fr-FR" sz="1200" b="0" i="0" kern="1200" dirty="0" err="1">
                <a:solidFill>
                  <a:schemeClr val="tx1"/>
                </a:solidFill>
                <a:effectLst/>
                <a:latin typeface="+mn-lt"/>
                <a:ea typeface="+mn-ea"/>
                <a:cs typeface="+mn-cs"/>
              </a:rPr>
              <a:t>ultra-fines</a:t>
            </a:r>
            <a:r>
              <a:rPr lang="fr-FR" sz="1200" b="0" i="0" kern="1200" dirty="0">
                <a:solidFill>
                  <a:schemeClr val="tx1"/>
                </a:solidFill>
                <a:effectLst/>
                <a:latin typeface="+mn-lt"/>
                <a:ea typeface="+mn-ea"/>
                <a:cs typeface="+mn-cs"/>
              </a:rPr>
              <a:t>, dans notre environnement plein de stimulations,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 nous devons filtrer les bruits parasites et utiliser certaines zones de notre cerveau.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Nous mettons notre perception sur un autre focus, une autre fréquence.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Pour cela, nous mettons nos ondes cérébrales dans un état alpha, </a:t>
            </a:r>
          </a:p>
          <a:p>
            <a:r>
              <a:rPr lang="fr-FR" sz="1200" b="0" i="0" kern="1200" dirty="0">
                <a:solidFill>
                  <a:schemeClr val="tx1"/>
                </a:solidFill>
                <a:effectLst/>
                <a:latin typeface="+mn-lt"/>
                <a:ea typeface="+mn-ea"/>
                <a:cs typeface="+mn-cs"/>
              </a:rPr>
              <a:t>on y parvient grâce à la méditation.</a:t>
            </a:r>
          </a:p>
        </p:txBody>
      </p:sp>
      <p:sp>
        <p:nvSpPr>
          <p:cNvPr id="4" name="Foliennummernplatzhalter 3">
            <a:extLst>
              <a:ext uri="{FF2B5EF4-FFF2-40B4-BE49-F238E27FC236}">
                <a16:creationId xmlns:a16="http://schemas.microsoft.com/office/drawing/2014/main" id="{95522F19-A073-BC06-B9E3-39C4114325BA}"/>
              </a:ext>
            </a:extLst>
          </p:cNvPr>
          <p:cNvSpPr>
            <a:spLocks noGrp="1"/>
          </p:cNvSpPr>
          <p:nvPr>
            <p:ph type="sldNum" sz="quarter" idx="5"/>
          </p:nvPr>
        </p:nvSpPr>
        <p:spPr/>
        <p:txBody>
          <a:bodyPr/>
          <a:lstStyle/>
          <a:p>
            <a:fld id="{727AE45E-E74A-4D93-A178-044F1028AF26}" type="slidenum">
              <a:rPr lang="de-DE" smtClean="0"/>
              <a:t>41</a:t>
            </a:fld>
            <a:endParaRPr lang="de-DE"/>
          </a:p>
        </p:txBody>
      </p:sp>
    </p:spTree>
    <p:extLst>
      <p:ext uri="{BB962C8B-B14F-4D97-AF65-F5344CB8AC3E}">
        <p14:creationId xmlns:p14="http://schemas.microsoft.com/office/powerpoint/2010/main" val="302735004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fr-FR" sz="1200" b="0" i="0" kern="1200" dirty="0">
                <a:solidFill>
                  <a:schemeClr val="tx1"/>
                </a:solidFill>
                <a:effectLst/>
                <a:latin typeface="+mn-lt"/>
                <a:ea typeface="+mn-ea"/>
                <a:cs typeface="+mn-cs"/>
              </a:rPr>
              <a:t>Notre cerveau produit des ondes cérébrales.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Dans chaque état de conscience, ces ondes vibrent à une fréquence différente.</a:t>
            </a:r>
          </a:p>
        </p:txBody>
      </p:sp>
      <p:sp>
        <p:nvSpPr>
          <p:cNvPr id="4" name="Foliennummernplatzhalter 3"/>
          <p:cNvSpPr>
            <a:spLocks noGrp="1"/>
          </p:cNvSpPr>
          <p:nvPr>
            <p:ph type="sldNum" sz="quarter" idx="5"/>
          </p:nvPr>
        </p:nvSpPr>
        <p:spPr/>
        <p:txBody>
          <a:bodyPr/>
          <a:lstStyle/>
          <a:p>
            <a:fld id="{727AE45E-E74A-4D93-A178-044F1028AF26}" type="slidenum">
              <a:rPr lang="de-DE" smtClean="0"/>
              <a:t>42</a:t>
            </a:fld>
            <a:endParaRPr lang="de-DE"/>
          </a:p>
        </p:txBody>
      </p:sp>
    </p:spTree>
    <p:extLst>
      <p:ext uri="{BB962C8B-B14F-4D97-AF65-F5344CB8AC3E}">
        <p14:creationId xmlns:p14="http://schemas.microsoft.com/office/powerpoint/2010/main" val="416475667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7EEC1A-F1D8-49EE-B431-AD3020A3101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3AE42D8-6937-701A-47D4-F33AAB1E0EC7}"/>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E7A55701-3385-4830-8986-7110B86227DE}"/>
              </a:ext>
            </a:extLst>
          </p:cNvPr>
          <p:cNvSpPr>
            <a:spLocks noGrp="1"/>
          </p:cNvSpPr>
          <p:nvPr>
            <p:ph type="body" idx="1"/>
          </p:nvPr>
        </p:nvSpPr>
        <p:spPr/>
        <p:txBody>
          <a:bodyPr/>
          <a:lstStyle/>
          <a:p>
            <a:r>
              <a:rPr lang="fr-FR" sz="1200" b="0" i="0" kern="1200" dirty="0">
                <a:solidFill>
                  <a:schemeClr val="tx1"/>
                </a:solidFill>
                <a:effectLst/>
                <a:latin typeface="+mn-lt"/>
                <a:ea typeface="+mn-ea"/>
                <a:cs typeface="+mn-cs"/>
              </a:rPr>
              <a:t>Dans l'état normal, éveillé, le cerveau produit des ondes bêta, qui vibrent à 13 Hz ou plus.</a:t>
            </a:r>
          </a:p>
        </p:txBody>
      </p:sp>
      <p:sp>
        <p:nvSpPr>
          <p:cNvPr id="4" name="Foliennummernplatzhalter 3">
            <a:extLst>
              <a:ext uri="{FF2B5EF4-FFF2-40B4-BE49-F238E27FC236}">
                <a16:creationId xmlns:a16="http://schemas.microsoft.com/office/drawing/2014/main" id="{1E50E87B-41C3-59B9-F7F2-6731306FCDEC}"/>
              </a:ext>
            </a:extLst>
          </p:cNvPr>
          <p:cNvSpPr>
            <a:spLocks noGrp="1"/>
          </p:cNvSpPr>
          <p:nvPr>
            <p:ph type="sldNum" sz="quarter" idx="5"/>
          </p:nvPr>
        </p:nvSpPr>
        <p:spPr/>
        <p:txBody>
          <a:bodyPr/>
          <a:lstStyle/>
          <a:p>
            <a:fld id="{727AE45E-E74A-4D93-A178-044F1028AF26}" type="slidenum">
              <a:rPr lang="de-DE" smtClean="0"/>
              <a:t>43</a:t>
            </a:fld>
            <a:endParaRPr lang="de-DE"/>
          </a:p>
        </p:txBody>
      </p:sp>
    </p:spTree>
    <p:extLst>
      <p:ext uri="{BB962C8B-B14F-4D97-AF65-F5344CB8AC3E}">
        <p14:creationId xmlns:p14="http://schemas.microsoft.com/office/powerpoint/2010/main" val="124352626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90F78C-23C5-EB0E-BCF6-0AD756BEA62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32CF193-77B0-26A1-A8B1-AB5EFC3AF34E}"/>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9D4A5616-C2A5-B1A5-41A3-6AABAA7E9F16}"/>
              </a:ext>
            </a:extLst>
          </p:cNvPr>
          <p:cNvSpPr>
            <a:spLocks noGrp="1"/>
          </p:cNvSpPr>
          <p:nvPr>
            <p:ph type="body" idx="1"/>
          </p:nvPr>
        </p:nvSpPr>
        <p:spPr/>
        <p:txBody>
          <a:bodyPr/>
          <a:lstStyle/>
          <a:p>
            <a:r>
              <a:rPr lang="fr-FR" sz="1200" b="0" i="0" kern="1200" dirty="0">
                <a:solidFill>
                  <a:schemeClr val="tx1"/>
                </a:solidFill>
                <a:effectLst/>
                <a:latin typeface="+mn-lt"/>
                <a:ea typeface="+mn-ea"/>
                <a:cs typeface="+mn-cs"/>
              </a:rPr>
              <a:t>L'état alpha est un état d'esprit calme et pur. Ici, les ondes vibrent entre 8 et 13 Hz.</a:t>
            </a:r>
          </a:p>
        </p:txBody>
      </p:sp>
      <p:sp>
        <p:nvSpPr>
          <p:cNvPr id="4" name="Foliennummernplatzhalter 3">
            <a:extLst>
              <a:ext uri="{FF2B5EF4-FFF2-40B4-BE49-F238E27FC236}">
                <a16:creationId xmlns:a16="http://schemas.microsoft.com/office/drawing/2014/main" id="{99186AD0-EB1F-4961-9E8F-B15DA78C10BA}"/>
              </a:ext>
            </a:extLst>
          </p:cNvPr>
          <p:cNvSpPr>
            <a:spLocks noGrp="1"/>
          </p:cNvSpPr>
          <p:nvPr>
            <p:ph type="sldNum" sz="quarter" idx="5"/>
          </p:nvPr>
        </p:nvSpPr>
        <p:spPr/>
        <p:txBody>
          <a:bodyPr/>
          <a:lstStyle/>
          <a:p>
            <a:fld id="{727AE45E-E74A-4D93-A178-044F1028AF26}" type="slidenum">
              <a:rPr lang="de-DE" smtClean="0"/>
              <a:t>44</a:t>
            </a:fld>
            <a:endParaRPr lang="de-DE"/>
          </a:p>
        </p:txBody>
      </p:sp>
    </p:spTree>
    <p:extLst>
      <p:ext uri="{BB962C8B-B14F-4D97-AF65-F5344CB8AC3E}">
        <p14:creationId xmlns:p14="http://schemas.microsoft.com/office/powerpoint/2010/main" val="145993267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42D536-5CC8-D7A5-C051-81598BEEBF8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222951B-C7CC-D402-1502-B667E318EA38}"/>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FABBBFFA-A4C0-0D14-985C-EF3C7E3C8EE2}"/>
              </a:ext>
            </a:extLst>
          </p:cNvPr>
          <p:cNvSpPr>
            <a:spLocks noGrp="1"/>
          </p:cNvSpPr>
          <p:nvPr>
            <p:ph type="body" idx="1"/>
          </p:nvPr>
        </p:nvSpPr>
        <p:spPr/>
        <p:txBody>
          <a:bodyPr/>
          <a:lstStyle/>
          <a:p>
            <a:r>
              <a:rPr lang="fr-FR" sz="1200" b="0" i="0" kern="1200" dirty="0">
                <a:solidFill>
                  <a:schemeClr val="tx1"/>
                </a:solidFill>
                <a:effectLst/>
                <a:latin typeface="+mn-lt"/>
                <a:ea typeface="+mn-ea"/>
                <a:cs typeface="+mn-cs"/>
              </a:rPr>
              <a:t>Il y a aussi les ondes thêta. Elles vibrent entre 4 et 8 Hz, et on les atteint en rêve ou en méditation.</a:t>
            </a:r>
          </a:p>
        </p:txBody>
      </p:sp>
      <p:sp>
        <p:nvSpPr>
          <p:cNvPr id="4" name="Foliennummernplatzhalter 3">
            <a:extLst>
              <a:ext uri="{FF2B5EF4-FFF2-40B4-BE49-F238E27FC236}">
                <a16:creationId xmlns:a16="http://schemas.microsoft.com/office/drawing/2014/main" id="{01028ACD-A644-E40D-5687-409A134CD36A}"/>
              </a:ext>
            </a:extLst>
          </p:cNvPr>
          <p:cNvSpPr>
            <a:spLocks noGrp="1"/>
          </p:cNvSpPr>
          <p:nvPr>
            <p:ph type="sldNum" sz="quarter" idx="5"/>
          </p:nvPr>
        </p:nvSpPr>
        <p:spPr/>
        <p:txBody>
          <a:bodyPr/>
          <a:lstStyle/>
          <a:p>
            <a:fld id="{727AE45E-E74A-4D93-A178-044F1028AF26}" type="slidenum">
              <a:rPr lang="de-DE" smtClean="0"/>
              <a:t>45</a:t>
            </a:fld>
            <a:endParaRPr lang="de-DE"/>
          </a:p>
        </p:txBody>
      </p:sp>
    </p:spTree>
    <p:extLst>
      <p:ext uri="{BB962C8B-B14F-4D97-AF65-F5344CB8AC3E}">
        <p14:creationId xmlns:p14="http://schemas.microsoft.com/office/powerpoint/2010/main" val="396263837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9C6257-F3DD-A4E5-8B74-E2764D64F5C7}"/>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B9FF0FE8-85AD-D18B-8E64-2F73660CB93D}"/>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8F1A5CD4-DB5F-F003-F815-FA76E737C833}"/>
              </a:ext>
            </a:extLst>
          </p:cNvPr>
          <p:cNvSpPr>
            <a:spLocks noGrp="1"/>
          </p:cNvSpPr>
          <p:nvPr>
            <p:ph type="body" idx="1"/>
          </p:nvPr>
        </p:nvSpPr>
        <p:spPr/>
        <p:txBody>
          <a:bodyPr/>
          <a:lstStyle/>
          <a:p>
            <a:r>
              <a:rPr lang="fr-FR" sz="1200" b="0" i="0" kern="1200" dirty="0">
                <a:solidFill>
                  <a:schemeClr val="tx1"/>
                </a:solidFill>
                <a:effectLst/>
                <a:latin typeface="+mn-lt"/>
                <a:ea typeface="+mn-ea"/>
                <a:cs typeface="+mn-cs"/>
              </a:rPr>
              <a:t>Pendant le sommeil, le cerveau produit des ondes delta, qui vibrent très lentement.</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L'avantage de l'état alpha, c'est qu'on est éveillé, tout </a:t>
            </a:r>
            <a:r>
              <a:rPr lang="fr-FR" sz="1200" b="0" i="0" kern="1200" dirty="0" err="1">
                <a:solidFill>
                  <a:schemeClr val="tx1"/>
                </a:solidFill>
                <a:effectLst/>
                <a:latin typeface="+mn-lt"/>
                <a:ea typeface="+mn-ea"/>
                <a:cs typeface="+mn-cs"/>
              </a:rPr>
              <a:t>en-ayant</a:t>
            </a:r>
            <a:r>
              <a:rPr lang="fr-FR" sz="1200" b="0" i="0" kern="1200" dirty="0">
                <a:solidFill>
                  <a:schemeClr val="tx1"/>
                </a:solidFill>
                <a:effectLst/>
                <a:latin typeface="+mn-lt"/>
                <a:ea typeface="+mn-ea"/>
                <a:cs typeface="+mn-cs"/>
              </a:rPr>
              <a:t> accès à toutes les informations de l'inconscient.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Grâce à cette combinaison, on est capable d'absorber beaucoup plus de choses nouvelles qu'en état bêta.</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Quand nous sommes dans cet état alpha, pour la communication animale, nous filtrons les bruits parasites et nous nous concentrons entièrement sur notre interlocuteur.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Nous nous accordons, comme sur une station de radio.</a:t>
            </a:r>
          </a:p>
        </p:txBody>
      </p:sp>
      <p:sp>
        <p:nvSpPr>
          <p:cNvPr id="4" name="Foliennummernplatzhalter 3">
            <a:extLst>
              <a:ext uri="{FF2B5EF4-FFF2-40B4-BE49-F238E27FC236}">
                <a16:creationId xmlns:a16="http://schemas.microsoft.com/office/drawing/2014/main" id="{50328B70-27A3-F6BC-A89B-C46CAA77E21C}"/>
              </a:ext>
            </a:extLst>
          </p:cNvPr>
          <p:cNvSpPr>
            <a:spLocks noGrp="1"/>
          </p:cNvSpPr>
          <p:nvPr>
            <p:ph type="sldNum" sz="quarter" idx="5"/>
          </p:nvPr>
        </p:nvSpPr>
        <p:spPr/>
        <p:txBody>
          <a:bodyPr/>
          <a:lstStyle/>
          <a:p>
            <a:fld id="{727AE45E-E74A-4D93-A178-044F1028AF26}" type="slidenum">
              <a:rPr lang="de-DE" smtClean="0"/>
              <a:t>46</a:t>
            </a:fld>
            <a:endParaRPr lang="de-DE"/>
          </a:p>
        </p:txBody>
      </p:sp>
    </p:spTree>
    <p:extLst>
      <p:ext uri="{BB962C8B-B14F-4D97-AF65-F5344CB8AC3E}">
        <p14:creationId xmlns:p14="http://schemas.microsoft.com/office/powerpoint/2010/main" val="365126393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fr-FR" sz="1200" b="0" i="0" kern="1200" dirty="0">
                <a:solidFill>
                  <a:schemeClr val="tx1"/>
                </a:solidFill>
                <a:effectLst/>
                <a:latin typeface="+mn-lt"/>
                <a:ea typeface="+mn-ea"/>
                <a:cs typeface="+mn-cs"/>
              </a:rPr>
              <a:t>Nous changeons notre perception. Et quand nous dirigeons notre focus vers un autre être vivant, une connexion énergétique se crée.</a:t>
            </a:r>
          </a:p>
          <a:p>
            <a:r>
              <a:rPr lang="fr-FR" sz="1200" b="0" i="0" kern="1200" dirty="0">
                <a:solidFill>
                  <a:schemeClr val="tx1"/>
                </a:solidFill>
                <a:effectLst/>
                <a:latin typeface="+mn-lt"/>
                <a:ea typeface="+mn-ea"/>
                <a:cs typeface="+mn-cs"/>
              </a:rPr>
              <a:t>Un exemple de la vie de tous les jours, que nous avons peut-être tous </a:t>
            </a:r>
            <a:r>
              <a:rPr lang="fr-FR" sz="1200" b="0" i="0" kern="1200" dirty="0" err="1">
                <a:solidFill>
                  <a:schemeClr val="tx1"/>
                </a:solidFill>
                <a:effectLst/>
                <a:latin typeface="+mn-lt"/>
                <a:ea typeface="+mn-ea"/>
                <a:cs typeface="+mn-cs"/>
              </a:rPr>
              <a:t>vecu</a:t>
            </a:r>
            <a:r>
              <a:rPr lang="fr-FR" sz="1200" b="0" i="0" kern="1200" dirty="0">
                <a:solidFill>
                  <a:schemeClr val="tx1"/>
                </a:solidFill>
                <a:effectLst/>
                <a:latin typeface="+mn-lt"/>
                <a:ea typeface="+mn-ea"/>
                <a:cs typeface="+mn-cs"/>
              </a:rPr>
              <a:t>: </a:t>
            </a:r>
          </a:p>
          <a:p>
            <a:r>
              <a:rPr lang="fr-FR" sz="1200" b="0" i="0" kern="1200" dirty="0">
                <a:solidFill>
                  <a:schemeClr val="tx1"/>
                </a:solidFill>
                <a:effectLst/>
                <a:latin typeface="+mn-lt"/>
                <a:ea typeface="+mn-ea"/>
                <a:cs typeface="+mn-cs"/>
              </a:rPr>
              <a:t>On pense à quelqu’un que l’on a pas vu depuis longtemps, et peu après, le téléphone sonne.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C'est cette personne, et elle dit : « J'ai eu envie de t'appeler. » </a:t>
            </a:r>
          </a:p>
          <a:p>
            <a:r>
              <a:rPr lang="fr-FR" sz="1200" b="0" i="0" kern="1200" dirty="0">
                <a:solidFill>
                  <a:schemeClr val="tx1"/>
                </a:solidFill>
                <a:effectLst/>
                <a:latin typeface="+mn-lt"/>
                <a:ea typeface="+mn-ea"/>
                <a:cs typeface="+mn-cs"/>
              </a:rPr>
              <a:t>Ou bien nous sentons qu'il faut appeler quelqu'un pour prendre des nouvelles. </a:t>
            </a:r>
          </a:p>
          <a:p>
            <a:r>
              <a:rPr lang="fr-FR" sz="1200" b="0" i="0" kern="1200" dirty="0">
                <a:solidFill>
                  <a:schemeClr val="tx1"/>
                </a:solidFill>
                <a:effectLst/>
                <a:latin typeface="+mn-lt"/>
                <a:ea typeface="+mn-ea"/>
                <a:cs typeface="+mn-cs"/>
              </a:rPr>
              <a:t>Chez les jumeaux ou les proches, ce phénomène est très fort.</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Nous-envoyons et recevons tous des énergies en permanence. Ce monde communique et fonctionne avec des énergies et des fréquences. </a:t>
            </a:r>
          </a:p>
          <a:p>
            <a:r>
              <a:rPr lang="fr-FR" sz="1200" b="0" i="0" kern="1200" dirty="0">
                <a:solidFill>
                  <a:schemeClr val="tx1"/>
                </a:solidFill>
                <a:effectLst/>
                <a:latin typeface="+mn-lt"/>
                <a:ea typeface="+mn-ea"/>
                <a:cs typeface="+mn-cs"/>
              </a:rPr>
              <a:t>Nous savons très bien lire les énergies, mais on le fait souvent sans le savoir.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Quand quelqu'un entre dans une pièce, nous pouvons lire son humeur avant même qu'il ne parle.</a:t>
            </a:r>
          </a:p>
        </p:txBody>
      </p:sp>
      <p:sp>
        <p:nvSpPr>
          <p:cNvPr id="4" name="Foliennummernplatzhalter 3"/>
          <p:cNvSpPr>
            <a:spLocks noGrp="1"/>
          </p:cNvSpPr>
          <p:nvPr>
            <p:ph type="sldNum" sz="quarter" idx="5"/>
          </p:nvPr>
        </p:nvSpPr>
        <p:spPr/>
        <p:txBody>
          <a:bodyPr/>
          <a:lstStyle/>
          <a:p>
            <a:fld id="{727AE45E-E74A-4D93-A178-044F1028AF26}" type="slidenum">
              <a:rPr lang="de-DE" smtClean="0"/>
              <a:t>47</a:t>
            </a:fld>
            <a:endParaRPr lang="de-DE"/>
          </a:p>
        </p:txBody>
      </p:sp>
    </p:spTree>
    <p:extLst>
      <p:ext uri="{BB962C8B-B14F-4D97-AF65-F5344CB8AC3E}">
        <p14:creationId xmlns:p14="http://schemas.microsoft.com/office/powerpoint/2010/main" val="114313108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fr-FR" sz="1200" b="0" i="0" kern="1200" dirty="0">
                <a:solidFill>
                  <a:schemeClr val="tx1"/>
                </a:solidFill>
                <a:effectLst/>
                <a:latin typeface="+mn-lt"/>
                <a:ea typeface="+mn-ea"/>
                <a:cs typeface="+mn-cs"/>
              </a:rPr>
              <a:t>Il y a plusieurs façons de créer une connexion. </a:t>
            </a:r>
          </a:p>
          <a:p>
            <a:r>
              <a:rPr lang="fr-FR" sz="1200" b="0" i="0" kern="1200" dirty="0">
                <a:solidFill>
                  <a:schemeClr val="tx1"/>
                </a:solidFill>
                <a:effectLst/>
                <a:latin typeface="+mn-lt"/>
                <a:ea typeface="+mn-ea"/>
                <a:cs typeface="+mn-cs"/>
              </a:rPr>
              <a:t>Je vous donne ici juste un petit aperçu de la méthode que j'utilise quotidiennement.</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Dans cette méthode, une partie clé de notre équipement pour échanger les informations énergétiques est un organe sensoriel complexe, très sensible et multifonctionnel.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Nous pensons communiquer d'abord avec notre esprit, mais ca n’est pas le cas. </a:t>
            </a:r>
          </a:p>
          <a:p>
            <a:r>
              <a:rPr lang="fr-FR" sz="1200" b="0" i="0" kern="1200" dirty="0">
                <a:solidFill>
                  <a:schemeClr val="tx1"/>
                </a:solidFill>
                <a:effectLst/>
                <a:latin typeface="+mn-lt"/>
                <a:ea typeface="+mn-ea"/>
                <a:cs typeface="+mn-cs"/>
              </a:rPr>
              <a:t>Cette forme de connexion – comme toute vraie connexion – a besoin de l'énergie du cœur et de notre engagement émotionnel.</a:t>
            </a:r>
          </a:p>
          <a:p>
            <a:r>
              <a:rPr lang="fr-FR" sz="1200" b="0" i="0" kern="1200" dirty="0">
                <a:solidFill>
                  <a:schemeClr val="tx1"/>
                </a:solidFill>
                <a:effectLst/>
                <a:latin typeface="+mn-lt"/>
                <a:ea typeface="+mn-ea"/>
                <a:cs typeface="+mn-cs"/>
              </a:rPr>
              <a:t>En d'autres mots : </a:t>
            </a:r>
            <a:r>
              <a:rPr lang="fr-FR" sz="1200" b="1" i="0" kern="1200" dirty="0">
                <a:solidFill>
                  <a:schemeClr val="tx1"/>
                </a:solidFill>
                <a:effectLst/>
                <a:latin typeface="+mn-lt"/>
                <a:ea typeface="+mn-ea"/>
                <a:cs typeface="+mn-cs"/>
              </a:rPr>
              <a:t>il faut y être avec le cœur !</a:t>
            </a:r>
            <a:endParaRPr lang="fr-FR" sz="1200" b="0" i="0" kern="1200" dirty="0">
              <a:solidFill>
                <a:schemeClr val="tx1"/>
              </a:solidFill>
              <a:effectLst/>
              <a:latin typeface="+mn-lt"/>
              <a:ea typeface="+mn-ea"/>
              <a:cs typeface="+mn-cs"/>
            </a:endParaRPr>
          </a:p>
          <a:p>
            <a:endParaRPr lang="fr-FR" sz="1200" kern="1200" dirty="0">
              <a:solidFill>
                <a:schemeClr val="tx1"/>
              </a:solidFill>
              <a:effectLst/>
              <a:latin typeface="+mn-lt"/>
              <a:ea typeface="+mn-ea"/>
              <a:cs typeface="+mn-cs"/>
            </a:endParaRPr>
          </a:p>
          <a:p>
            <a:r>
              <a:rPr lang="fr-FR" sz="1200" kern="1200" dirty="0">
                <a:solidFill>
                  <a:schemeClr val="tx1"/>
                </a:solidFill>
                <a:effectLst/>
                <a:latin typeface="+mn-lt"/>
                <a:ea typeface="+mn-ea"/>
                <a:cs typeface="+mn-cs"/>
              </a:rPr>
              <a:t>Einstein disait: ne laissez pas votre esprit </a:t>
            </a:r>
            <a:r>
              <a:rPr lang="fr-FR" sz="1200" kern="1200" dirty="0" err="1">
                <a:solidFill>
                  <a:schemeClr val="tx1"/>
                </a:solidFill>
                <a:effectLst/>
                <a:latin typeface="+mn-lt"/>
                <a:ea typeface="+mn-ea"/>
                <a:cs typeface="+mn-cs"/>
              </a:rPr>
              <a:t>interferer</a:t>
            </a:r>
            <a:r>
              <a:rPr lang="fr-FR" sz="1200" kern="1200" dirty="0">
                <a:solidFill>
                  <a:schemeClr val="tx1"/>
                </a:solidFill>
                <a:effectLst/>
                <a:latin typeface="+mn-lt"/>
                <a:ea typeface="+mn-ea"/>
                <a:cs typeface="+mn-cs"/>
              </a:rPr>
              <a:t> avec votre cœur</a:t>
            </a:r>
          </a:p>
        </p:txBody>
      </p:sp>
      <p:sp>
        <p:nvSpPr>
          <p:cNvPr id="4" name="Foliennummernplatzhalter 3"/>
          <p:cNvSpPr>
            <a:spLocks noGrp="1"/>
          </p:cNvSpPr>
          <p:nvPr>
            <p:ph type="sldNum" sz="quarter" idx="5"/>
          </p:nvPr>
        </p:nvSpPr>
        <p:spPr/>
        <p:txBody>
          <a:bodyPr/>
          <a:lstStyle/>
          <a:p>
            <a:fld id="{727AE45E-E74A-4D93-A178-044F1028AF26}" type="slidenum">
              <a:rPr lang="de-DE" smtClean="0"/>
              <a:t>48</a:t>
            </a:fld>
            <a:endParaRPr lang="de-DE"/>
          </a:p>
        </p:txBody>
      </p:sp>
    </p:spTree>
    <p:extLst>
      <p:ext uri="{BB962C8B-B14F-4D97-AF65-F5344CB8AC3E}">
        <p14:creationId xmlns:p14="http://schemas.microsoft.com/office/powerpoint/2010/main" val="150685153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fr-FR" sz="1200" b="0" i="0" kern="1200" dirty="0">
                <a:solidFill>
                  <a:schemeClr val="tx1"/>
                </a:solidFill>
                <a:effectLst/>
                <a:latin typeface="+mn-lt"/>
                <a:ea typeface="+mn-ea"/>
                <a:cs typeface="+mn-cs"/>
              </a:rPr>
              <a:t>La science commence tout juste à découvrir les capacités complexes de notre cœur.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Un pionnier est le </a:t>
            </a:r>
            <a:r>
              <a:rPr lang="fr-FR" sz="1200" b="0" i="0" kern="1200" dirty="0" err="1">
                <a:solidFill>
                  <a:schemeClr val="tx1"/>
                </a:solidFill>
                <a:effectLst/>
                <a:latin typeface="+mn-lt"/>
                <a:ea typeface="+mn-ea"/>
                <a:cs typeface="+mn-cs"/>
              </a:rPr>
              <a:t>HeartMath</a:t>
            </a:r>
            <a:r>
              <a:rPr lang="fr-FR" sz="1200" b="0" i="0" kern="1200" dirty="0">
                <a:solidFill>
                  <a:schemeClr val="tx1"/>
                </a:solidFill>
                <a:effectLst/>
                <a:latin typeface="+mn-lt"/>
                <a:ea typeface="+mn-ea"/>
                <a:cs typeface="+mn-cs"/>
              </a:rPr>
              <a:t> Institute en Californie, qui fait des recherches depuis 35 ans sur la cohérence cardiaque, la santé et la performance.</a:t>
            </a:r>
          </a:p>
          <a:p>
            <a:endParaRPr lang="fr-FR" sz="1200" b="0" i="0" kern="1200" dirty="0">
              <a:solidFill>
                <a:schemeClr val="tx1"/>
              </a:solidFill>
              <a:effectLst/>
              <a:latin typeface="+mn-lt"/>
              <a:ea typeface="+mn-ea"/>
              <a:cs typeface="+mn-cs"/>
            </a:endParaRPr>
          </a:p>
        </p:txBody>
      </p:sp>
      <p:sp>
        <p:nvSpPr>
          <p:cNvPr id="4" name="Foliennummernplatzhalter 3"/>
          <p:cNvSpPr>
            <a:spLocks noGrp="1"/>
          </p:cNvSpPr>
          <p:nvPr>
            <p:ph type="sldNum" sz="quarter" idx="5"/>
          </p:nvPr>
        </p:nvSpPr>
        <p:spPr/>
        <p:txBody>
          <a:bodyPr/>
          <a:lstStyle/>
          <a:p>
            <a:fld id="{727AE45E-E74A-4D93-A178-044F1028AF26}" type="slidenum">
              <a:rPr lang="de-DE" smtClean="0"/>
              <a:t>49</a:t>
            </a:fld>
            <a:endParaRPr lang="de-DE"/>
          </a:p>
        </p:txBody>
      </p:sp>
    </p:spTree>
    <p:extLst>
      <p:ext uri="{BB962C8B-B14F-4D97-AF65-F5344CB8AC3E}">
        <p14:creationId xmlns:p14="http://schemas.microsoft.com/office/powerpoint/2010/main" val="112716993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8092FE-C951-E161-73E5-D8BAE15E52E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32E486DD-D3AD-0078-55C4-0CD4482C23B1}"/>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70D1A48-0B99-8BCC-5E4A-C4828F92F4AC}"/>
              </a:ext>
            </a:extLst>
          </p:cNvPr>
          <p:cNvSpPr>
            <a:spLocks noGrp="1"/>
          </p:cNvSpPr>
          <p:nvPr>
            <p:ph type="body" idx="1"/>
          </p:nvPr>
        </p:nvSpPr>
        <p:spPr/>
        <p:txBody>
          <a:bodyPr/>
          <a:lstStyle/>
          <a:p>
            <a:r>
              <a:rPr lang="fr-FR" sz="1200" b="0" i="0" kern="1200" dirty="0">
                <a:solidFill>
                  <a:schemeClr val="tx1"/>
                </a:solidFill>
                <a:effectLst/>
                <a:latin typeface="+mn-lt"/>
                <a:ea typeface="+mn-ea"/>
                <a:cs typeface="+mn-cs"/>
              </a:rPr>
              <a:t>Ce qui est passionnant, c'est la recherche autour du champ magnétique du cœur, qui est créé par son activité électrique (le battement).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Ce champ est le plus fort du corps humain, environ 100 fois plus fort que celui du cerveau.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Le champ magnétique du cœur s'étend à plusieurs mètres au-delà du corps, et peut être mesuré avec des appareils sensibles.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Cela explique pourquoi nous pouvons intuitivement sentir « l'énergie » d'autres personnes quand nous sommes près d'elles.</a:t>
            </a:r>
          </a:p>
          <a:p>
            <a:br>
              <a:rPr lang="fr-FR" dirty="0"/>
            </a:br>
            <a:endParaRPr lang="de-DE" sz="1200" kern="1200" dirty="0">
              <a:solidFill>
                <a:schemeClr val="tx1"/>
              </a:solidFill>
              <a:effectLst/>
              <a:latin typeface="+mn-lt"/>
              <a:ea typeface="+mn-ea"/>
              <a:cs typeface="+mn-cs"/>
            </a:endParaRPr>
          </a:p>
        </p:txBody>
      </p:sp>
      <p:sp>
        <p:nvSpPr>
          <p:cNvPr id="4" name="Foliennummernplatzhalter 3">
            <a:extLst>
              <a:ext uri="{FF2B5EF4-FFF2-40B4-BE49-F238E27FC236}">
                <a16:creationId xmlns:a16="http://schemas.microsoft.com/office/drawing/2014/main" id="{A89C4449-9D2E-DF51-D90E-9FF39B6FC730}"/>
              </a:ext>
            </a:extLst>
          </p:cNvPr>
          <p:cNvSpPr>
            <a:spLocks noGrp="1"/>
          </p:cNvSpPr>
          <p:nvPr>
            <p:ph type="sldNum" sz="quarter" idx="5"/>
          </p:nvPr>
        </p:nvSpPr>
        <p:spPr/>
        <p:txBody>
          <a:bodyPr/>
          <a:lstStyle/>
          <a:p>
            <a:fld id="{727AE45E-E74A-4D93-A178-044F1028AF26}" type="slidenum">
              <a:rPr lang="de-DE" smtClean="0"/>
              <a:t>50</a:t>
            </a:fld>
            <a:endParaRPr lang="de-DE"/>
          </a:p>
        </p:txBody>
      </p:sp>
    </p:spTree>
    <p:extLst>
      <p:ext uri="{BB962C8B-B14F-4D97-AF65-F5344CB8AC3E}">
        <p14:creationId xmlns:p14="http://schemas.microsoft.com/office/powerpoint/2010/main" val="336267393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fr-FR" sz="1200" b="0" i="0" kern="1200" dirty="0">
                <a:solidFill>
                  <a:schemeClr val="tx1"/>
                </a:solidFill>
                <a:effectLst/>
                <a:latin typeface="+mn-lt"/>
                <a:ea typeface="+mn-ea"/>
                <a:cs typeface="+mn-cs"/>
              </a:rPr>
              <a:t>Je ne peux pas approfondir davantage ce monde passionnant.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Mais je voudrais juste mentionner ceci brièvement : les études du </a:t>
            </a:r>
            <a:r>
              <a:rPr lang="fr-FR" sz="1200" b="0" i="0" kern="1200" dirty="0" err="1">
                <a:solidFill>
                  <a:schemeClr val="tx1"/>
                </a:solidFill>
                <a:effectLst/>
                <a:latin typeface="+mn-lt"/>
                <a:ea typeface="+mn-ea"/>
                <a:cs typeface="+mn-cs"/>
              </a:rPr>
              <a:t>HeartMath</a:t>
            </a:r>
            <a:r>
              <a:rPr lang="fr-FR" sz="1200" b="0" i="0" kern="1200" dirty="0">
                <a:solidFill>
                  <a:schemeClr val="tx1"/>
                </a:solidFill>
                <a:effectLst/>
                <a:latin typeface="+mn-lt"/>
                <a:ea typeface="+mn-ea"/>
                <a:cs typeface="+mn-cs"/>
              </a:rPr>
              <a:t> Institute ont montré que le champ magnétique du cœur joue un rôle important dans notre communication – notamment dans la transmission ou la synchronisation des émotions.</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Et pour la communication animale, nous utilisons justement ce type de connexion énergétique.</a:t>
            </a:r>
          </a:p>
          <a:p>
            <a:br>
              <a:rPr lang="fr-FR" dirty="0"/>
            </a:br>
            <a:r>
              <a:rPr lang="fr-FR" dirty="0"/>
              <a:t>QUOTE: « La chaleur de notre cœur est la signature de notre authenticité lorsque nous communiquons avec les autres et avec la vie dans son ensemble. »</a:t>
            </a:r>
            <a:endParaRPr lang="de-DE" sz="1200" kern="1200" dirty="0">
              <a:solidFill>
                <a:schemeClr val="tx1"/>
              </a:solidFill>
              <a:effectLst/>
              <a:latin typeface="+mn-lt"/>
              <a:ea typeface="+mn-ea"/>
              <a:cs typeface="+mn-cs"/>
            </a:endParaRPr>
          </a:p>
        </p:txBody>
      </p:sp>
      <p:sp>
        <p:nvSpPr>
          <p:cNvPr id="4" name="Foliennummernplatzhalter 3"/>
          <p:cNvSpPr>
            <a:spLocks noGrp="1"/>
          </p:cNvSpPr>
          <p:nvPr>
            <p:ph type="sldNum" sz="quarter" idx="5"/>
          </p:nvPr>
        </p:nvSpPr>
        <p:spPr/>
        <p:txBody>
          <a:bodyPr/>
          <a:lstStyle/>
          <a:p>
            <a:fld id="{727AE45E-E74A-4D93-A178-044F1028AF26}" type="slidenum">
              <a:rPr lang="de-DE" smtClean="0"/>
              <a:t>51</a:t>
            </a:fld>
            <a:endParaRPr lang="de-DE"/>
          </a:p>
        </p:txBody>
      </p:sp>
    </p:spTree>
    <p:extLst>
      <p:ext uri="{BB962C8B-B14F-4D97-AF65-F5344CB8AC3E}">
        <p14:creationId xmlns:p14="http://schemas.microsoft.com/office/powerpoint/2010/main" val="254585373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fr-FR" sz="1200" b="0" i="0" kern="1200" dirty="0">
                <a:solidFill>
                  <a:schemeClr val="tx1"/>
                </a:solidFill>
                <a:effectLst/>
                <a:latin typeface="+mn-lt"/>
                <a:ea typeface="+mn-ea"/>
                <a:cs typeface="+mn-cs"/>
              </a:rPr>
              <a:t>Mais au fond, tout cela, c'est peut-être quelque chose que nous avons toujours su, d'une certaine manière. Alors je me permets ici de prendre le chemin poétique, et de citer les mots sages d'Antoine de Saint-Exupéry :</a:t>
            </a:r>
          </a:p>
          <a:p>
            <a:r>
              <a:rPr lang="fr-FR" sz="1200" b="0" i="1" kern="1200" dirty="0">
                <a:solidFill>
                  <a:schemeClr val="tx1"/>
                </a:solidFill>
                <a:effectLst/>
                <a:latin typeface="+mn-lt"/>
                <a:ea typeface="+mn-ea"/>
                <a:cs typeface="+mn-cs"/>
              </a:rPr>
              <a:t>« On ne voit bien qu'avec le cœur. L'essentiel est invisible pour les yeux. »</a:t>
            </a:r>
            <a:endParaRPr lang="fr-FR" sz="1200" b="0" i="0" kern="1200" dirty="0">
              <a:solidFill>
                <a:schemeClr val="tx1"/>
              </a:solidFill>
              <a:effectLst/>
              <a:latin typeface="+mn-lt"/>
              <a:ea typeface="+mn-ea"/>
              <a:cs typeface="+mn-cs"/>
            </a:endParaRPr>
          </a:p>
          <a:p>
            <a:br>
              <a:rPr lang="fr-FR" dirty="0"/>
            </a:br>
            <a:endParaRPr lang="de-DE" dirty="0"/>
          </a:p>
        </p:txBody>
      </p:sp>
      <p:sp>
        <p:nvSpPr>
          <p:cNvPr id="4" name="Foliennummernplatzhalter 3"/>
          <p:cNvSpPr>
            <a:spLocks noGrp="1"/>
          </p:cNvSpPr>
          <p:nvPr>
            <p:ph type="sldNum" sz="quarter" idx="5"/>
          </p:nvPr>
        </p:nvSpPr>
        <p:spPr/>
        <p:txBody>
          <a:bodyPr/>
          <a:lstStyle/>
          <a:p>
            <a:fld id="{727AE45E-E74A-4D93-A178-044F1028AF26}" type="slidenum">
              <a:rPr lang="de-DE" smtClean="0"/>
              <a:t>52</a:t>
            </a:fld>
            <a:endParaRPr lang="de-DE"/>
          </a:p>
        </p:txBody>
      </p:sp>
    </p:spTree>
    <p:extLst>
      <p:ext uri="{BB962C8B-B14F-4D97-AF65-F5344CB8AC3E}">
        <p14:creationId xmlns:p14="http://schemas.microsoft.com/office/powerpoint/2010/main" val="171011526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fr-FR" sz="1200" b="0" i="0" kern="1200" dirty="0">
                <a:solidFill>
                  <a:schemeClr val="tx1"/>
                </a:solidFill>
                <a:effectLst/>
                <a:latin typeface="+mn-lt"/>
                <a:ea typeface="+mn-ea"/>
                <a:cs typeface="+mn-cs"/>
              </a:rPr>
              <a:t>Pour répondre à la question posée avant, si nous devons devenir des chamanes: </a:t>
            </a:r>
          </a:p>
          <a:p>
            <a:r>
              <a:rPr lang="fr-FR" sz="1200" b="1" i="0" kern="1200" dirty="0">
                <a:solidFill>
                  <a:schemeClr val="tx1"/>
                </a:solidFill>
                <a:effectLst/>
                <a:latin typeface="+mn-lt"/>
                <a:ea typeface="+mn-ea"/>
                <a:cs typeface="+mn-cs"/>
              </a:rPr>
              <a:t>non, nous n'avons pas besoin de devenir chamanes ! Et nous n’avons pas besoin de dons exceptionnels.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Nous avons tous les outils, les antennes et l'accès de base pour communiquer avec les animaux.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Après, avoir une affinité pour cela, c'est autre chose.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Mais à la base, nous n'avons pas besoin de grand-chose :</a:t>
            </a:r>
          </a:p>
        </p:txBody>
      </p:sp>
      <p:sp>
        <p:nvSpPr>
          <p:cNvPr id="4" name="Foliennummernplatzhalter 3"/>
          <p:cNvSpPr>
            <a:spLocks noGrp="1"/>
          </p:cNvSpPr>
          <p:nvPr>
            <p:ph type="sldNum" sz="quarter" idx="5"/>
          </p:nvPr>
        </p:nvSpPr>
        <p:spPr/>
        <p:txBody>
          <a:bodyPr/>
          <a:lstStyle/>
          <a:p>
            <a:fld id="{727AE45E-E74A-4D93-A178-044F1028AF26}" type="slidenum">
              <a:rPr lang="de-DE" smtClean="0"/>
              <a:t>53</a:t>
            </a:fld>
            <a:endParaRPr lang="de-DE"/>
          </a:p>
        </p:txBody>
      </p:sp>
    </p:spTree>
    <p:extLst>
      <p:ext uri="{BB962C8B-B14F-4D97-AF65-F5344CB8AC3E}">
        <p14:creationId xmlns:p14="http://schemas.microsoft.com/office/powerpoint/2010/main" val="2791819734"/>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C45E6C-3A5C-E2F1-EE98-1D1A74069763}"/>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7D1A3AE-CBD1-1FE2-0713-E7DED12C95BB}"/>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C2985243-EA67-F7B8-F948-D65C790779B0}"/>
              </a:ext>
            </a:extLst>
          </p:cNvPr>
          <p:cNvSpPr>
            <a:spLocks noGrp="1"/>
          </p:cNvSpPr>
          <p:nvPr>
            <p:ph type="body" idx="1"/>
          </p:nvPr>
        </p:nvSpPr>
        <p:spPr/>
        <p:txBody>
          <a:bodyPr/>
          <a:lstStyle/>
          <a:p>
            <a:pPr marL="171450" indent="-171450">
              <a:buFontTx/>
              <a:buChar char="-"/>
            </a:pPr>
            <a:r>
              <a:rPr lang="fr-FR" sz="1200" b="0" i="0" kern="1200" dirty="0">
                <a:solidFill>
                  <a:schemeClr val="tx1"/>
                </a:solidFill>
                <a:effectLst/>
                <a:latin typeface="+mn-lt"/>
                <a:ea typeface="+mn-ea"/>
                <a:cs typeface="+mn-cs"/>
              </a:rPr>
              <a:t>Nous mettons nos ondes cérébrales sur la fréquence alpha, en méditant. Nous filtrons les bruits parasites. </a:t>
            </a:r>
          </a:p>
          <a:p>
            <a:pPr marL="171450" indent="-171450">
              <a:buFontTx/>
              <a:buChar char="-"/>
            </a:pPr>
            <a:r>
              <a:rPr lang="fr-FR" sz="1200" b="0" i="0" kern="1200" dirty="0">
                <a:solidFill>
                  <a:schemeClr val="tx1"/>
                </a:solidFill>
                <a:effectLst/>
                <a:latin typeface="+mn-lt"/>
                <a:ea typeface="+mn-ea"/>
                <a:cs typeface="+mn-cs"/>
              </a:rPr>
              <a:t>Nous nous concentrons entièrement sur notre interlocuteur animal. </a:t>
            </a:r>
          </a:p>
          <a:p>
            <a:pPr marL="171450" indent="-171450">
              <a:buFontTx/>
              <a:buChar char="-"/>
            </a:pPr>
            <a:r>
              <a:rPr lang="fr-FR" sz="1200" b="0" i="0" kern="1200" dirty="0">
                <a:solidFill>
                  <a:schemeClr val="tx1"/>
                </a:solidFill>
                <a:effectLst/>
                <a:latin typeface="+mn-lt"/>
                <a:ea typeface="+mn-ea"/>
                <a:cs typeface="+mn-cs"/>
              </a:rPr>
              <a:t>Nous ouvrons notre cœur, avec respect pour la vie. </a:t>
            </a:r>
          </a:p>
          <a:p>
            <a:pPr marL="171450" indent="-171450">
              <a:buFontTx/>
              <a:buChar char="-"/>
            </a:pPr>
            <a:r>
              <a:rPr lang="fr-FR" sz="1200" b="0" i="0" kern="1200" dirty="0">
                <a:solidFill>
                  <a:schemeClr val="tx1"/>
                </a:solidFill>
                <a:effectLst/>
                <a:latin typeface="+mn-lt"/>
                <a:ea typeface="+mn-ea"/>
                <a:cs typeface="+mn-cs"/>
              </a:rPr>
              <a:t>Et nous sommes ouverts à ce que nous recevons.</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Et une connexion peut alors naître.</a:t>
            </a:r>
          </a:p>
        </p:txBody>
      </p:sp>
      <p:sp>
        <p:nvSpPr>
          <p:cNvPr id="4" name="Foliennummernplatzhalter 3">
            <a:extLst>
              <a:ext uri="{FF2B5EF4-FFF2-40B4-BE49-F238E27FC236}">
                <a16:creationId xmlns:a16="http://schemas.microsoft.com/office/drawing/2014/main" id="{684B9A39-D679-5650-6B63-D25271460C55}"/>
              </a:ext>
            </a:extLst>
          </p:cNvPr>
          <p:cNvSpPr>
            <a:spLocks noGrp="1"/>
          </p:cNvSpPr>
          <p:nvPr>
            <p:ph type="sldNum" sz="quarter" idx="5"/>
          </p:nvPr>
        </p:nvSpPr>
        <p:spPr/>
        <p:txBody>
          <a:bodyPr/>
          <a:lstStyle/>
          <a:p>
            <a:fld id="{727AE45E-E74A-4D93-A178-044F1028AF26}" type="slidenum">
              <a:rPr lang="de-DE" smtClean="0"/>
              <a:t>54</a:t>
            </a:fld>
            <a:endParaRPr lang="de-DE"/>
          </a:p>
        </p:txBody>
      </p:sp>
    </p:spTree>
    <p:extLst>
      <p:ext uri="{BB962C8B-B14F-4D97-AF65-F5344CB8AC3E}">
        <p14:creationId xmlns:p14="http://schemas.microsoft.com/office/powerpoint/2010/main" val="338548038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782A35-EA67-31CF-B1DE-DD32F20087FF}"/>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5CB8554-13E9-D33D-27E4-2DBE0FB59FD1}"/>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5BD67C16-3D52-4497-21BF-12252A470D64}"/>
              </a:ext>
            </a:extLst>
          </p:cNvPr>
          <p:cNvSpPr>
            <a:spLocks noGrp="1"/>
          </p:cNvSpPr>
          <p:nvPr>
            <p:ph type="body" idx="1"/>
          </p:nvPr>
        </p:nvSpPr>
        <p:spPr/>
        <p:txBody>
          <a:bodyPr/>
          <a:lstStyle/>
          <a:p>
            <a:r>
              <a:rPr lang="fr-FR" sz="1200" b="0" i="0" kern="1200" dirty="0">
                <a:solidFill>
                  <a:schemeClr val="tx1"/>
                </a:solidFill>
                <a:effectLst/>
                <a:latin typeface="+mn-lt"/>
                <a:ea typeface="+mn-ea"/>
                <a:cs typeface="+mn-cs"/>
              </a:rPr>
              <a:t>Chaque personne a un canal de perception principal différent, avec lequel elle traduit les informations énergétiques qui arrivent dans notre système.</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Il y a des gens plus visuels – ils voient des images intérieures.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D'autres savent simplement la réponse, elle est là, tout d'un coup.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Il y a aussi des gens dont le sens de l'odorat est très développé. Ils peuvent même sentir le plat préféré du chien, comme s'il était devant eux.</a:t>
            </a:r>
          </a:p>
          <a:p>
            <a:endParaRPr lang="fr-FR" sz="1200" b="0" i="0" kern="1200" dirty="0">
              <a:solidFill>
                <a:schemeClr val="tx1"/>
              </a:solidFill>
              <a:effectLst/>
              <a:latin typeface="+mn-lt"/>
              <a:ea typeface="+mn-ea"/>
              <a:cs typeface="+mn-cs"/>
            </a:endParaRPr>
          </a:p>
        </p:txBody>
      </p:sp>
      <p:sp>
        <p:nvSpPr>
          <p:cNvPr id="4" name="Foliennummernplatzhalter 3">
            <a:extLst>
              <a:ext uri="{FF2B5EF4-FFF2-40B4-BE49-F238E27FC236}">
                <a16:creationId xmlns:a16="http://schemas.microsoft.com/office/drawing/2014/main" id="{5CE3A11F-AD44-5C3C-49A0-EEE117C1DE0D}"/>
              </a:ext>
            </a:extLst>
          </p:cNvPr>
          <p:cNvSpPr>
            <a:spLocks noGrp="1"/>
          </p:cNvSpPr>
          <p:nvPr>
            <p:ph type="sldNum" sz="quarter" idx="5"/>
          </p:nvPr>
        </p:nvSpPr>
        <p:spPr/>
        <p:txBody>
          <a:bodyPr/>
          <a:lstStyle/>
          <a:p>
            <a:fld id="{727AE45E-E74A-4D93-A178-044F1028AF26}" type="slidenum">
              <a:rPr lang="de-DE" smtClean="0"/>
              <a:t>55</a:t>
            </a:fld>
            <a:endParaRPr lang="de-DE"/>
          </a:p>
        </p:txBody>
      </p:sp>
    </p:spTree>
    <p:extLst>
      <p:ext uri="{BB962C8B-B14F-4D97-AF65-F5344CB8AC3E}">
        <p14:creationId xmlns:p14="http://schemas.microsoft.com/office/powerpoint/2010/main" val="620899146"/>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1BB2DF-DD2C-8EFD-8786-4B8B9B08A9B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BEBAF7E-7788-1DB0-A85E-AEED425AE257}"/>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B771DF93-3DFA-59E1-A3CE-C98E46011C1F}"/>
              </a:ext>
            </a:extLst>
          </p:cNvPr>
          <p:cNvSpPr>
            <a:spLocks noGrp="1"/>
          </p:cNvSpPr>
          <p:nvPr>
            <p:ph type="body" idx="1"/>
          </p:nvPr>
        </p:nvSpPr>
        <p:spPr/>
        <p:txBody>
          <a:bodyPr/>
          <a:lstStyle/>
          <a:p>
            <a:r>
              <a:rPr lang="fr-FR" sz="1200" b="0" i="0" kern="1200" dirty="0">
                <a:solidFill>
                  <a:schemeClr val="tx1"/>
                </a:solidFill>
                <a:effectLst/>
                <a:latin typeface="+mn-lt"/>
                <a:ea typeface="+mn-ea"/>
                <a:cs typeface="+mn-cs"/>
              </a:rPr>
              <a:t>Voici peut-être comment on peut l'expliquer : les informations intuitives sont comparées avec notre base de données mentale personnelle.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Elle contient nos expériences de vie, nos images mentales, notre vocabulaire, nos sensations physiques, etc.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Quand notre petite bibliothèque intérieure – notre cerveau – trouve la meilleure correspondance, un signal est déclenché. Et à ce moment-là, une image mentale apparaît peut-être dans notre conscience. Ou bien un mot, une odeur, ou autre chose, peut-être une émotion.</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Cela ne veut pas dire que l'animal choisit consciemment de nous envoyer un mot ou une image. </a:t>
            </a:r>
          </a:p>
          <a:p>
            <a:endParaRPr lang="fr-FR" sz="1200" b="0" i="0" kern="1200" dirty="0">
              <a:solidFill>
                <a:schemeClr val="tx1"/>
              </a:solidFill>
              <a:effectLst/>
              <a:latin typeface="+mn-lt"/>
              <a:ea typeface="+mn-ea"/>
              <a:cs typeface="+mn-cs"/>
            </a:endParaRPr>
          </a:p>
        </p:txBody>
      </p:sp>
      <p:sp>
        <p:nvSpPr>
          <p:cNvPr id="4" name="Foliennummernplatzhalter 3">
            <a:extLst>
              <a:ext uri="{FF2B5EF4-FFF2-40B4-BE49-F238E27FC236}">
                <a16:creationId xmlns:a16="http://schemas.microsoft.com/office/drawing/2014/main" id="{A785E842-BF88-5EA2-18DC-28069C89AA1D}"/>
              </a:ext>
            </a:extLst>
          </p:cNvPr>
          <p:cNvSpPr>
            <a:spLocks noGrp="1"/>
          </p:cNvSpPr>
          <p:nvPr>
            <p:ph type="sldNum" sz="quarter" idx="5"/>
          </p:nvPr>
        </p:nvSpPr>
        <p:spPr/>
        <p:txBody>
          <a:bodyPr/>
          <a:lstStyle/>
          <a:p>
            <a:fld id="{727AE45E-E74A-4D93-A178-044F1028AF26}" type="slidenum">
              <a:rPr lang="de-DE" smtClean="0"/>
              <a:t>56</a:t>
            </a:fld>
            <a:endParaRPr lang="de-DE"/>
          </a:p>
        </p:txBody>
      </p:sp>
    </p:spTree>
    <p:extLst>
      <p:ext uri="{BB962C8B-B14F-4D97-AF65-F5344CB8AC3E}">
        <p14:creationId xmlns:p14="http://schemas.microsoft.com/office/powerpoint/2010/main" val="3718515737"/>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1AEACD-1426-F79A-2295-ED13F5B8AC2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1FA80FF-596F-AB73-1280-777E3BE80E7E}"/>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222DD8A5-A7F9-B36C-280C-68473616D13F}"/>
              </a:ext>
            </a:extLst>
          </p:cNvPr>
          <p:cNvSpPr>
            <a:spLocks noGrp="1"/>
          </p:cNvSpPr>
          <p:nvPr>
            <p:ph type="body" idx="1"/>
          </p:nvPr>
        </p:nvSpPr>
        <p:spPr/>
        <p:txBody>
          <a:bodyPr/>
          <a:lstStyle/>
          <a:p>
            <a:r>
              <a:rPr lang="fr-FR" sz="1200" b="0" i="0" kern="1200" dirty="0">
                <a:solidFill>
                  <a:schemeClr val="tx1"/>
                </a:solidFill>
                <a:effectLst/>
                <a:latin typeface="+mn-lt"/>
                <a:ea typeface="+mn-ea"/>
                <a:cs typeface="+mn-cs"/>
              </a:rPr>
              <a:t>C'est un processus de traduction purement interne.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Si trois personnes sont assises devant le même animal et demandent : « Quel est ton jouet préféré ? », </a:t>
            </a:r>
          </a:p>
          <a:p>
            <a:r>
              <a:rPr lang="fr-FR" sz="1200" b="0" i="0" kern="1200" dirty="0">
                <a:solidFill>
                  <a:schemeClr val="tx1"/>
                </a:solidFill>
                <a:effectLst/>
                <a:latin typeface="+mn-lt"/>
                <a:ea typeface="+mn-ea"/>
                <a:cs typeface="+mn-cs"/>
              </a:rPr>
              <a:t>l'une pourrait voir l'image intérieure d'une balle de tennis jaune, </a:t>
            </a:r>
          </a:p>
          <a:p>
            <a:r>
              <a:rPr lang="fr-FR" sz="1200" b="0" i="0" kern="1200" dirty="0">
                <a:solidFill>
                  <a:schemeClr val="tx1"/>
                </a:solidFill>
                <a:effectLst/>
                <a:latin typeface="+mn-lt"/>
                <a:ea typeface="+mn-ea"/>
                <a:cs typeface="+mn-cs"/>
              </a:rPr>
              <a:t>l'autre pourrait sentir l'odeur d'une balle de tennis bien mouillée, pleine de bave. </a:t>
            </a:r>
          </a:p>
          <a:p>
            <a:r>
              <a:rPr lang="fr-FR" sz="1200" b="0" i="0" kern="1200" dirty="0">
                <a:solidFill>
                  <a:schemeClr val="tx1"/>
                </a:solidFill>
                <a:effectLst/>
                <a:latin typeface="+mn-lt"/>
                <a:ea typeface="+mn-ea"/>
                <a:cs typeface="+mn-cs"/>
              </a:rPr>
              <a:t>Et la troisième personne pourrait recevoir télépathiquement les mots « balle de tennis jaune », comme s'ils étaient écrits devant ses yeux.</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Personnellement, je vois parfois des images, mais souvent, c'est plutôt un savoir intérieur, ou parfois un ressenti.</a:t>
            </a:r>
          </a:p>
          <a:p>
            <a:endParaRPr lang="de-DE" sz="1200" kern="1200" dirty="0">
              <a:solidFill>
                <a:schemeClr val="tx1"/>
              </a:solidFill>
              <a:effectLst/>
              <a:latin typeface="+mn-lt"/>
              <a:ea typeface="+mn-ea"/>
              <a:cs typeface="+mn-cs"/>
            </a:endParaRPr>
          </a:p>
        </p:txBody>
      </p:sp>
      <p:sp>
        <p:nvSpPr>
          <p:cNvPr id="4" name="Foliennummernplatzhalter 3">
            <a:extLst>
              <a:ext uri="{FF2B5EF4-FFF2-40B4-BE49-F238E27FC236}">
                <a16:creationId xmlns:a16="http://schemas.microsoft.com/office/drawing/2014/main" id="{82B1DC7C-DB08-6B15-E4A7-38E9D34338E3}"/>
              </a:ext>
            </a:extLst>
          </p:cNvPr>
          <p:cNvSpPr>
            <a:spLocks noGrp="1"/>
          </p:cNvSpPr>
          <p:nvPr>
            <p:ph type="sldNum" sz="quarter" idx="5"/>
          </p:nvPr>
        </p:nvSpPr>
        <p:spPr/>
        <p:txBody>
          <a:bodyPr/>
          <a:lstStyle/>
          <a:p>
            <a:fld id="{727AE45E-E74A-4D93-A178-044F1028AF26}" type="slidenum">
              <a:rPr lang="de-DE" smtClean="0"/>
              <a:t>57</a:t>
            </a:fld>
            <a:endParaRPr lang="de-DE"/>
          </a:p>
        </p:txBody>
      </p:sp>
    </p:spTree>
    <p:extLst>
      <p:ext uri="{BB962C8B-B14F-4D97-AF65-F5344CB8AC3E}">
        <p14:creationId xmlns:p14="http://schemas.microsoft.com/office/powerpoint/2010/main" val="1806275484"/>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3AD39E-E4D5-DDC4-8E64-AF7C084B48F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03F35F77-EB67-E3F5-4E69-F944C9EA99A7}"/>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6512B4DB-4058-C5A6-C4FC-99E4B8127441}"/>
              </a:ext>
            </a:extLst>
          </p:cNvPr>
          <p:cNvSpPr>
            <a:spLocks noGrp="1"/>
          </p:cNvSpPr>
          <p:nvPr>
            <p:ph type="body" idx="1"/>
          </p:nvPr>
        </p:nvSpPr>
        <p:spPr/>
        <p:txBody>
          <a:bodyPr/>
          <a:lstStyle/>
          <a:p>
            <a:r>
              <a:rPr lang="fr-FR" sz="1200" kern="1200" dirty="0">
                <a:solidFill>
                  <a:schemeClr val="tx1"/>
                </a:solidFill>
                <a:effectLst/>
                <a:latin typeface="+mn-lt"/>
                <a:ea typeface="+mn-ea"/>
                <a:cs typeface="+mn-cs"/>
              </a:rPr>
              <a:t>Maintenant je voulais montrer très concrètement, pour quelles raisons les gens décident de me consulter. </a:t>
            </a:r>
          </a:p>
          <a:p>
            <a:endParaRPr lang="en-DE" sz="1200" kern="1200" dirty="0">
              <a:solidFill>
                <a:schemeClr val="tx1"/>
              </a:solidFill>
              <a:effectLst/>
              <a:latin typeface="+mn-lt"/>
              <a:ea typeface="+mn-ea"/>
              <a:cs typeface="+mn-cs"/>
            </a:endParaRPr>
          </a:p>
        </p:txBody>
      </p:sp>
      <p:sp>
        <p:nvSpPr>
          <p:cNvPr id="4" name="Foliennummernplatzhalter 3">
            <a:extLst>
              <a:ext uri="{FF2B5EF4-FFF2-40B4-BE49-F238E27FC236}">
                <a16:creationId xmlns:a16="http://schemas.microsoft.com/office/drawing/2014/main" id="{DCE59B5C-CE82-72AD-F7BA-688AE652D047}"/>
              </a:ext>
            </a:extLst>
          </p:cNvPr>
          <p:cNvSpPr>
            <a:spLocks noGrp="1"/>
          </p:cNvSpPr>
          <p:nvPr>
            <p:ph type="sldNum" sz="quarter" idx="5"/>
          </p:nvPr>
        </p:nvSpPr>
        <p:spPr/>
        <p:txBody>
          <a:bodyPr/>
          <a:lstStyle/>
          <a:p>
            <a:fld id="{727AE45E-E74A-4D93-A178-044F1028AF26}" type="slidenum">
              <a:rPr lang="de-DE" smtClean="0"/>
              <a:t>58</a:t>
            </a:fld>
            <a:endParaRPr lang="de-DE"/>
          </a:p>
        </p:txBody>
      </p:sp>
    </p:spTree>
    <p:extLst>
      <p:ext uri="{BB962C8B-B14F-4D97-AF65-F5344CB8AC3E}">
        <p14:creationId xmlns:p14="http://schemas.microsoft.com/office/powerpoint/2010/main" val="2289039946"/>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661543-8361-D9E5-4AB5-F600A2E882A3}"/>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247E1763-8442-6454-9F0C-126E0F0E223D}"/>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0E899F93-BA30-4608-303C-40BC224363BC}"/>
              </a:ext>
            </a:extLst>
          </p:cNvPr>
          <p:cNvSpPr>
            <a:spLocks noGrp="1"/>
          </p:cNvSpPr>
          <p:nvPr>
            <p:ph type="body" idx="1"/>
          </p:nvPr>
        </p:nvSpPr>
        <p:spPr/>
        <p:txBody>
          <a:bodyPr/>
          <a:lstStyle/>
          <a:p>
            <a:r>
              <a:rPr lang="de-DE" sz="1200" kern="1200" dirty="0">
                <a:solidFill>
                  <a:schemeClr val="tx1"/>
                </a:solidFill>
                <a:effectLst/>
                <a:latin typeface="+mn-lt"/>
                <a:ea typeface="+mn-ea"/>
                <a:cs typeface="+mn-cs"/>
              </a:rPr>
              <a:t>On peut essayer de categoriser les cas par notre perception humaine, par exemple en terme de </a:t>
            </a:r>
            <a:r>
              <a:rPr lang="de-DE" sz="1200" kern="1200" dirty="0" err="1">
                <a:solidFill>
                  <a:schemeClr val="tx1"/>
                </a:solidFill>
                <a:effectLst/>
                <a:latin typeface="+mn-lt"/>
                <a:ea typeface="+mn-ea"/>
                <a:cs typeface="+mn-cs"/>
              </a:rPr>
              <a:t>proximite</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emotionnelle</a:t>
            </a:r>
            <a:r>
              <a:rPr lang="de-DE" sz="1200" kern="1200" dirty="0">
                <a:solidFill>
                  <a:schemeClr val="tx1"/>
                </a:solidFill>
                <a:effectLst/>
                <a:latin typeface="+mn-lt"/>
                <a:ea typeface="+mn-ea"/>
                <a:cs typeface="+mn-cs"/>
              </a:rPr>
              <a:t>: </a:t>
            </a:r>
          </a:p>
          <a:p>
            <a:endParaRPr lang="de-DE" sz="1200" kern="1200" dirty="0">
              <a:solidFill>
                <a:schemeClr val="tx1"/>
              </a:solidFill>
              <a:effectLst/>
              <a:latin typeface="+mn-lt"/>
              <a:ea typeface="+mn-ea"/>
              <a:cs typeface="+mn-cs"/>
            </a:endParaRPr>
          </a:p>
          <a:p>
            <a:pPr marL="171450" indent="-171450">
              <a:buFontTx/>
              <a:buChar char="-"/>
            </a:pPr>
            <a:r>
              <a:rPr lang="de-DE" sz="1200" kern="1200" dirty="0">
                <a:solidFill>
                  <a:schemeClr val="tx1"/>
                </a:solidFill>
                <a:effectLst/>
                <a:latin typeface="+mn-lt"/>
                <a:ea typeface="+mn-ea"/>
                <a:cs typeface="+mn-cs"/>
              </a:rPr>
              <a:t>les animaux de maisons (surtout chiens et chats), qui partagent notre foyer</a:t>
            </a:r>
          </a:p>
          <a:p>
            <a:pPr marL="171450" indent="-171450">
              <a:buFontTx/>
              <a:buChar char="-"/>
            </a:pPr>
            <a:r>
              <a:rPr lang="de-DE" sz="1200" kern="1200" dirty="0">
                <a:solidFill>
                  <a:schemeClr val="tx1"/>
                </a:solidFill>
                <a:effectLst/>
                <a:latin typeface="+mn-lt"/>
                <a:ea typeface="+mn-ea"/>
                <a:cs typeface="+mn-cs"/>
              </a:rPr>
              <a:t>les animaux domestiques au sens plus large comme les animaux de ferme</a:t>
            </a:r>
          </a:p>
          <a:p>
            <a:pPr marL="171450" indent="-171450">
              <a:buFontTx/>
              <a:buChar char="-"/>
            </a:pPr>
            <a:r>
              <a:rPr lang="de-DE" sz="1200" kern="1200" dirty="0">
                <a:solidFill>
                  <a:schemeClr val="tx1"/>
                </a:solidFill>
                <a:effectLst/>
                <a:latin typeface="+mn-lt"/>
                <a:ea typeface="+mn-ea"/>
                <a:cs typeface="+mn-cs"/>
              </a:rPr>
              <a:t>et les </a:t>
            </a:r>
            <a:r>
              <a:rPr lang="de-DE" sz="1200" kern="1200" dirty="0" err="1">
                <a:solidFill>
                  <a:schemeClr val="tx1"/>
                </a:solidFill>
                <a:effectLst/>
                <a:latin typeface="+mn-lt"/>
                <a:ea typeface="+mn-ea"/>
                <a:cs typeface="+mn-cs"/>
              </a:rPr>
              <a:t>animaux</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sauvages</a:t>
            </a:r>
            <a:endParaRPr lang="de-DE" sz="1200" kern="1200" dirty="0">
              <a:solidFill>
                <a:schemeClr val="tx1"/>
              </a:solidFill>
              <a:effectLst/>
              <a:latin typeface="+mn-lt"/>
              <a:ea typeface="+mn-ea"/>
              <a:cs typeface="+mn-cs"/>
            </a:endParaRPr>
          </a:p>
          <a:p>
            <a:r>
              <a:rPr lang="de-DE" sz="1200" kern="1200" dirty="0">
                <a:solidFill>
                  <a:schemeClr val="tx1"/>
                </a:solidFill>
                <a:effectLst/>
                <a:latin typeface="+mn-lt"/>
                <a:ea typeface="+mn-ea"/>
                <a:cs typeface="+mn-cs"/>
              </a:rPr>
              <a:t>Pour ma profession c‘est tres important. </a:t>
            </a:r>
          </a:p>
          <a:p>
            <a:endParaRPr lang="de-DE" sz="1200" kern="1200" dirty="0">
              <a:solidFill>
                <a:schemeClr val="tx1"/>
              </a:solidFill>
              <a:effectLst/>
              <a:latin typeface="+mn-lt"/>
              <a:ea typeface="+mn-ea"/>
              <a:cs typeface="+mn-cs"/>
            </a:endParaRPr>
          </a:p>
          <a:p>
            <a:r>
              <a:rPr lang="de-DE" sz="1200" kern="1200" dirty="0">
                <a:solidFill>
                  <a:schemeClr val="tx1"/>
                </a:solidFill>
                <a:effectLst/>
                <a:latin typeface="+mn-lt"/>
                <a:ea typeface="+mn-ea"/>
                <a:cs typeface="+mn-cs"/>
              </a:rPr>
              <a:t>Nous avons un code et des regles ethiques dans la communication animale, et nous ne pouvons communiquer avec un animal domestique uniquement avec l‘accord prealable de leur proprietaire. </a:t>
            </a:r>
          </a:p>
          <a:p>
            <a:r>
              <a:rPr lang="de-DE" sz="1200" kern="1200" dirty="0">
                <a:solidFill>
                  <a:schemeClr val="tx1"/>
                </a:solidFill>
                <a:effectLst/>
                <a:latin typeface="+mn-lt"/>
                <a:ea typeface="+mn-ea"/>
                <a:cs typeface="+mn-cs"/>
              </a:rPr>
              <a:t>Pour les animaux sauvages, rongeurs, </a:t>
            </a:r>
            <a:r>
              <a:rPr lang="de-DE" sz="1200" kern="1200" dirty="0" err="1">
                <a:solidFill>
                  <a:schemeClr val="tx1"/>
                </a:solidFill>
                <a:effectLst/>
                <a:latin typeface="+mn-lt"/>
                <a:ea typeface="+mn-ea"/>
                <a:cs typeface="+mn-cs"/>
              </a:rPr>
              <a:t>oiseaux</a:t>
            </a:r>
            <a:r>
              <a:rPr lang="de-DE" sz="1200" kern="1200" dirty="0">
                <a:solidFill>
                  <a:schemeClr val="tx1"/>
                </a:solidFill>
                <a:effectLst/>
                <a:latin typeface="+mn-lt"/>
                <a:ea typeface="+mn-ea"/>
                <a:cs typeface="+mn-cs"/>
              </a:rPr>
              <a:t>, et autres, on peut communiquer directement. </a:t>
            </a:r>
          </a:p>
          <a:p>
            <a:endParaRPr lang="en-DE" sz="1200" kern="1200" dirty="0">
              <a:solidFill>
                <a:schemeClr val="tx1"/>
              </a:solidFill>
              <a:effectLst/>
              <a:latin typeface="+mn-lt"/>
              <a:ea typeface="+mn-ea"/>
              <a:cs typeface="+mn-cs"/>
            </a:endParaRPr>
          </a:p>
        </p:txBody>
      </p:sp>
      <p:sp>
        <p:nvSpPr>
          <p:cNvPr id="4" name="Foliennummernplatzhalter 3">
            <a:extLst>
              <a:ext uri="{FF2B5EF4-FFF2-40B4-BE49-F238E27FC236}">
                <a16:creationId xmlns:a16="http://schemas.microsoft.com/office/drawing/2014/main" id="{D2DC1785-7022-D558-2EA8-3BA8431B3C80}"/>
              </a:ext>
            </a:extLst>
          </p:cNvPr>
          <p:cNvSpPr>
            <a:spLocks noGrp="1"/>
          </p:cNvSpPr>
          <p:nvPr>
            <p:ph type="sldNum" sz="quarter" idx="5"/>
          </p:nvPr>
        </p:nvSpPr>
        <p:spPr/>
        <p:txBody>
          <a:bodyPr/>
          <a:lstStyle/>
          <a:p>
            <a:fld id="{727AE45E-E74A-4D93-A178-044F1028AF26}" type="slidenum">
              <a:rPr lang="de-DE" smtClean="0"/>
              <a:t>59</a:t>
            </a:fld>
            <a:endParaRPr lang="de-DE"/>
          </a:p>
        </p:txBody>
      </p:sp>
    </p:spTree>
    <p:extLst>
      <p:ext uri="{BB962C8B-B14F-4D97-AF65-F5344CB8AC3E}">
        <p14:creationId xmlns:p14="http://schemas.microsoft.com/office/powerpoint/2010/main" val="171324714"/>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CF5470-51A5-51D4-B3DD-52AE9176B202}"/>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86D70B4D-BE75-F760-25CA-A72E0FDEE647}"/>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F87039B7-E939-66AD-74C5-526C66BA3798}"/>
              </a:ext>
            </a:extLst>
          </p:cNvPr>
          <p:cNvSpPr>
            <a:spLocks noGrp="1"/>
          </p:cNvSpPr>
          <p:nvPr>
            <p:ph type="body" idx="1"/>
          </p:nvPr>
        </p:nvSpPr>
        <p:spPr/>
        <p:txBody>
          <a:bodyPr/>
          <a:lstStyle/>
          <a:p>
            <a:r>
              <a:rPr lang="de-DE" sz="1200" kern="1200" dirty="0">
                <a:solidFill>
                  <a:schemeClr val="tx1"/>
                </a:solidFill>
                <a:effectLst/>
                <a:latin typeface="+mn-lt"/>
                <a:ea typeface="+mn-ea"/>
                <a:cs typeface="+mn-cs"/>
              </a:rPr>
              <a:t>On </a:t>
            </a:r>
            <a:r>
              <a:rPr lang="de-DE" sz="1200" kern="1200" dirty="0" err="1">
                <a:solidFill>
                  <a:schemeClr val="tx1"/>
                </a:solidFill>
                <a:effectLst/>
                <a:latin typeface="+mn-lt"/>
                <a:ea typeface="+mn-ea"/>
                <a:cs typeface="+mn-cs"/>
              </a:rPr>
              <a:t>peut</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communiquer</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avec</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n‘importe</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quel</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animal</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sauvage</a:t>
            </a:r>
            <a:r>
              <a:rPr lang="de-DE" sz="1200" kern="1200" dirty="0">
                <a:solidFill>
                  <a:schemeClr val="tx1"/>
                </a:solidFill>
                <a:effectLst/>
                <a:latin typeface="+mn-lt"/>
                <a:ea typeface="+mn-ea"/>
                <a:cs typeface="+mn-cs"/>
              </a:rPr>
              <a:t>. </a:t>
            </a:r>
          </a:p>
          <a:p>
            <a:endParaRPr lang="de-DE" sz="1200" kern="1200" dirty="0">
              <a:solidFill>
                <a:schemeClr val="tx1"/>
              </a:solidFill>
              <a:effectLst/>
              <a:latin typeface="+mn-lt"/>
              <a:ea typeface="+mn-ea"/>
              <a:cs typeface="+mn-cs"/>
            </a:endParaRPr>
          </a:p>
          <a:p>
            <a:r>
              <a:rPr lang="de-DE" sz="1200" kern="1200" dirty="0">
                <a:solidFill>
                  <a:schemeClr val="tx1"/>
                </a:solidFill>
                <a:effectLst/>
                <a:latin typeface="+mn-lt"/>
                <a:ea typeface="+mn-ea"/>
                <a:cs typeface="+mn-cs"/>
              </a:rPr>
              <a:t>Mais je </a:t>
            </a:r>
            <a:r>
              <a:rPr lang="de-DE" sz="1200" kern="1200" dirty="0" err="1">
                <a:solidFill>
                  <a:schemeClr val="tx1"/>
                </a:solidFill>
                <a:effectLst/>
                <a:latin typeface="+mn-lt"/>
                <a:ea typeface="+mn-ea"/>
                <a:cs typeface="+mn-cs"/>
              </a:rPr>
              <a:t>suis</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consultee</a:t>
            </a:r>
            <a:r>
              <a:rPr lang="de-DE" sz="1200" kern="1200" dirty="0">
                <a:solidFill>
                  <a:schemeClr val="tx1"/>
                </a:solidFill>
                <a:effectLst/>
                <a:latin typeface="+mn-lt"/>
                <a:ea typeface="+mn-ea"/>
                <a:cs typeface="+mn-cs"/>
              </a:rPr>
              <a:t> le plus </a:t>
            </a:r>
            <a:r>
              <a:rPr lang="de-DE" sz="1200" kern="1200" dirty="0" err="1">
                <a:solidFill>
                  <a:schemeClr val="tx1"/>
                </a:solidFill>
                <a:effectLst/>
                <a:latin typeface="+mn-lt"/>
                <a:ea typeface="+mn-ea"/>
                <a:cs typeface="+mn-cs"/>
              </a:rPr>
              <a:t>souvent</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pour</a:t>
            </a:r>
            <a:r>
              <a:rPr lang="de-DE" sz="1200" kern="1200" dirty="0">
                <a:solidFill>
                  <a:schemeClr val="tx1"/>
                </a:solidFill>
                <a:effectLst/>
                <a:latin typeface="+mn-lt"/>
                <a:ea typeface="+mn-ea"/>
                <a:cs typeface="+mn-cs"/>
              </a:rPr>
              <a:t> des </a:t>
            </a:r>
            <a:r>
              <a:rPr lang="de-DE" sz="1200" kern="1200" dirty="0" err="1">
                <a:solidFill>
                  <a:schemeClr val="tx1"/>
                </a:solidFill>
                <a:effectLst/>
                <a:latin typeface="+mn-lt"/>
                <a:ea typeface="+mn-ea"/>
                <a:cs typeface="+mn-cs"/>
              </a:rPr>
              <a:t>animaux</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qui</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peuvent</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deranger</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autour</a:t>
            </a:r>
            <a:r>
              <a:rPr lang="de-DE" sz="1200" kern="1200" dirty="0">
                <a:solidFill>
                  <a:schemeClr val="tx1"/>
                </a:solidFill>
                <a:effectLst/>
                <a:latin typeface="+mn-lt"/>
                <a:ea typeface="+mn-ea"/>
                <a:cs typeface="+mn-cs"/>
              </a:rPr>
              <a:t> des </a:t>
            </a:r>
            <a:r>
              <a:rPr lang="de-DE" sz="1200" kern="1200" dirty="0" err="1">
                <a:solidFill>
                  <a:schemeClr val="tx1"/>
                </a:solidFill>
                <a:effectLst/>
                <a:latin typeface="+mn-lt"/>
                <a:ea typeface="+mn-ea"/>
                <a:cs typeface="+mn-cs"/>
              </a:rPr>
              <a:t>habitations</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quand</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les</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gens</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veulent</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utiliser</a:t>
            </a:r>
            <a:r>
              <a:rPr lang="de-DE" sz="1200" kern="1200" dirty="0">
                <a:solidFill>
                  <a:schemeClr val="tx1"/>
                </a:solidFill>
                <a:effectLst/>
                <a:latin typeface="+mn-lt"/>
                <a:ea typeface="+mn-ea"/>
                <a:cs typeface="+mn-cs"/>
              </a:rPr>
              <a:t> des </a:t>
            </a:r>
            <a:r>
              <a:rPr lang="de-DE" sz="1200" kern="1200" dirty="0" err="1">
                <a:solidFill>
                  <a:schemeClr val="tx1"/>
                </a:solidFill>
                <a:effectLst/>
                <a:latin typeface="+mn-lt"/>
                <a:ea typeface="+mn-ea"/>
                <a:cs typeface="+mn-cs"/>
              </a:rPr>
              <a:t>methodes</a:t>
            </a:r>
            <a:r>
              <a:rPr lang="de-DE" sz="1200" kern="1200" dirty="0">
                <a:solidFill>
                  <a:schemeClr val="tx1"/>
                </a:solidFill>
                <a:effectLst/>
                <a:latin typeface="+mn-lt"/>
                <a:ea typeface="+mn-ea"/>
                <a:cs typeface="+mn-cs"/>
              </a:rPr>
              <a:t> plus </a:t>
            </a:r>
            <a:r>
              <a:rPr lang="de-DE" sz="1200" kern="1200" dirty="0" err="1">
                <a:solidFill>
                  <a:schemeClr val="tx1"/>
                </a:solidFill>
                <a:effectLst/>
                <a:latin typeface="+mn-lt"/>
                <a:ea typeface="+mn-ea"/>
                <a:cs typeface="+mn-cs"/>
              </a:rPr>
              <a:t>douces</a:t>
            </a:r>
            <a:endParaRPr lang="de-DE" sz="1200" kern="1200" dirty="0">
              <a:solidFill>
                <a:schemeClr val="tx1"/>
              </a:solidFill>
              <a:effectLst/>
              <a:latin typeface="+mn-lt"/>
              <a:ea typeface="+mn-ea"/>
              <a:cs typeface="+mn-cs"/>
            </a:endParaRPr>
          </a:p>
          <a:p>
            <a:endParaRPr lang="de-DE" sz="1200" kern="1200" dirty="0">
              <a:solidFill>
                <a:schemeClr val="tx1"/>
              </a:solidFill>
              <a:effectLst/>
              <a:latin typeface="+mn-lt"/>
              <a:ea typeface="+mn-ea"/>
              <a:cs typeface="+mn-cs"/>
            </a:endParaRPr>
          </a:p>
          <a:p>
            <a:r>
              <a:rPr lang="de-DE" sz="1200" kern="1200" dirty="0">
                <a:solidFill>
                  <a:schemeClr val="tx1"/>
                </a:solidFill>
                <a:effectLst/>
                <a:latin typeface="+mn-lt"/>
                <a:ea typeface="+mn-ea"/>
                <a:cs typeface="+mn-cs"/>
              </a:rPr>
              <a:t>Par exemple, </a:t>
            </a:r>
            <a:r>
              <a:rPr lang="de-DE" sz="1200" kern="1200" dirty="0" err="1">
                <a:solidFill>
                  <a:schemeClr val="tx1"/>
                </a:solidFill>
                <a:effectLst/>
                <a:latin typeface="+mn-lt"/>
                <a:ea typeface="+mn-ea"/>
                <a:cs typeface="+mn-cs"/>
              </a:rPr>
              <a:t>une</a:t>
            </a:r>
            <a:r>
              <a:rPr lang="de-DE" sz="1200" kern="1200" dirty="0">
                <a:solidFill>
                  <a:schemeClr val="tx1"/>
                </a:solidFill>
                <a:effectLst/>
                <a:latin typeface="+mn-lt"/>
                <a:ea typeface="+mn-ea"/>
                <a:cs typeface="+mn-cs"/>
              </a:rPr>
              <a:t> taupe </a:t>
            </a:r>
            <a:r>
              <a:rPr lang="de-DE" sz="1200" kern="1200" dirty="0" err="1">
                <a:solidFill>
                  <a:schemeClr val="tx1"/>
                </a:solidFill>
                <a:effectLst/>
                <a:latin typeface="+mn-lt"/>
                <a:ea typeface="+mn-ea"/>
                <a:cs typeface="+mn-cs"/>
              </a:rPr>
              <a:t>dans</a:t>
            </a:r>
            <a:r>
              <a:rPr lang="de-DE" sz="1200" kern="1200" dirty="0">
                <a:solidFill>
                  <a:schemeClr val="tx1"/>
                </a:solidFill>
                <a:effectLst/>
                <a:latin typeface="+mn-lt"/>
                <a:ea typeface="+mn-ea"/>
                <a:cs typeface="+mn-cs"/>
              </a:rPr>
              <a:t> le </a:t>
            </a:r>
            <a:r>
              <a:rPr lang="de-DE" sz="1200" kern="1200" dirty="0" err="1">
                <a:solidFill>
                  <a:schemeClr val="tx1"/>
                </a:solidFill>
                <a:effectLst/>
                <a:latin typeface="+mn-lt"/>
                <a:ea typeface="+mn-ea"/>
                <a:cs typeface="+mn-cs"/>
              </a:rPr>
              <a:t>jardin</a:t>
            </a:r>
            <a:r>
              <a:rPr lang="de-DE" sz="1200" kern="1200" dirty="0">
                <a:solidFill>
                  <a:schemeClr val="tx1"/>
                </a:solidFill>
                <a:effectLst/>
                <a:latin typeface="+mn-lt"/>
                <a:ea typeface="+mn-ea"/>
                <a:cs typeface="+mn-cs"/>
              </a:rPr>
              <a:t>, </a:t>
            </a:r>
            <a:r>
              <a:rPr lang="de-DE" sz="1200" kern="1200" dirty="0" err="1">
                <a:solidFill>
                  <a:schemeClr val="tx1"/>
                </a:solidFill>
                <a:effectLst/>
                <a:latin typeface="+mn-lt"/>
                <a:ea typeface="+mn-ea"/>
                <a:cs typeface="+mn-cs"/>
              </a:rPr>
              <a:t>ou</a:t>
            </a:r>
            <a:r>
              <a:rPr lang="de-DE" sz="1200" kern="1200" dirty="0">
                <a:solidFill>
                  <a:schemeClr val="tx1"/>
                </a:solidFill>
                <a:effectLst/>
                <a:latin typeface="+mn-lt"/>
                <a:ea typeface="+mn-ea"/>
                <a:cs typeface="+mn-cs"/>
              </a:rPr>
              <a:t> des </a:t>
            </a:r>
            <a:r>
              <a:rPr lang="de-DE" sz="1200" kern="1200" dirty="0" err="1">
                <a:solidFill>
                  <a:schemeClr val="tx1"/>
                </a:solidFill>
                <a:effectLst/>
                <a:latin typeface="+mn-lt"/>
                <a:ea typeface="+mn-ea"/>
                <a:cs typeface="+mn-cs"/>
              </a:rPr>
              <a:t>rats</a:t>
            </a:r>
            <a:r>
              <a:rPr lang="de-DE" sz="1200" kern="1200" dirty="0">
                <a:solidFill>
                  <a:schemeClr val="tx1"/>
                </a:solidFill>
                <a:effectLst/>
                <a:latin typeface="+mn-lt"/>
                <a:ea typeface="+mn-ea"/>
                <a:cs typeface="+mn-cs"/>
              </a:rPr>
              <a:t>, ...</a:t>
            </a:r>
          </a:p>
          <a:p>
            <a:endParaRPr lang="de-DE" sz="1200" kern="1200" dirty="0">
              <a:solidFill>
                <a:schemeClr val="tx1"/>
              </a:solidFill>
              <a:effectLst/>
              <a:latin typeface="+mn-lt"/>
              <a:ea typeface="+mn-ea"/>
              <a:cs typeface="+mn-cs"/>
            </a:endParaRPr>
          </a:p>
          <a:p>
            <a:r>
              <a:rPr lang="fr-FR" sz="1200" kern="1200" dirty="0">
                <a:solidFill>
                  <a:schemeClr val="tx1"/>
                </a:solidFill>
                <a:effectLst/>
                <a:latin typeface="+mn-lt"/>
                <a:ea typeface="+mn-ea"/>
                <a:cs typeface="+mn-cs"/>
              </a:rPr>
              <a:t>Les conversations avec les animaux sauvages peuvent être un peu différentes de celles avec les animaux domestiques. </a:t>
            </a:r>
          </a:p>
          <a:p>
            <a:r>
              <a:rPr lang="fr-FR" sz="1200" kern="1200" dirty="0">
                <a:solidFill>
                  <a:schemeClr val="tx1"/>
                </a:solidFill>
                <a:effectLst/>
                <a:latin typeface="+mn-lt"/>
                <a:ea typeface="+mn-ea"/>
                <a:cs typeface="+mn-cs"/>
              </a:rPr>
              <a:t>Il y a parfois une plus grande distance, une réserve envers nous, les humains. Parfois aussi une méfiance bien justifiée, qu'il faut d'abord dépasser.</a:t>
            </a:r>
          </a:p>
          <a:p>
            <a:endParaRPr lang="de-DE" sz="1200" kern="1200" dirty="0">
              <a:solidFill>
                <a:schemeClr val="tx1"/>
              </a:solidFill>
              <a:effectLst/>
              <a:latin typeface="+mn-lt"/>
              <a:ea typeface="+mn-ea"/>
              <a:cs typeface="+mn-cs"/>
            </a:endParaRPr>
          </a:p>
        </p:txBody>
      </p:sp>
      <p:sp>
        <p:nvSpPr>
          <p:cNvPr id="4" name="Foliennummernplatzhalter 3">
            <a:extLst>
              <a:ext uri="{FF2B5EF4-FFF2-40B4-BE49-F238E27FC236}">
                <a16:creationId xmlns:a16="http://schemas.microsoft.com/office/drawing/2014/main" id="{19F30F9C-BE71-0D09-C86B-A5BF91C4D52D}"/>
              </a:ext>
            </a:extLst>
          </p:cNvPr>
          <p:cNvSpPr>
            <a:spLocks noGrp="1"/>
          </p:cNvSpPr>
          <p:nvPr>
            <p:ph type="sldNum" sz="quarter" idx="5"/>
          </p:nvPr>
        </p:nvSpPr>
        <p:spPr/>
        <p:txBody>
          <a:bodyPr/>
          <a:lstStyle/>
          <a:p>
            <a:fld id="{727AE45E-E74A-4D93-A178-044F1028AF26}" type="slidenum">
              <a:rPr lang="de-DE" smtClean="0"/>
              <a:t>60</a:t>
            </a:fld>
            <a:endParaRPr lang="de-DE"/>
          </a:p>
        </p:txBody>
      </p:sp>
    </p:spTree>
    <p:extLst>
      <p:ext uri="{BB962C8B-B14F-4D97-AF65-F5344CB8AC3E}">
        <p14:creationId xmlns:p14="http://schemas.microsoft.com/office/powerpoint/2010/main" val="2374408522"/>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fr-FR" sz="1200" b="0" i="0" kern="1200" dirty="0">
                <a:solidFill>
                  <a:schemeClr val="tx1"/>
                </a:solidFill>
                <a:effectLst/>
                <a:latin typeface="+mn-lt"/>
                <a:ea typeface="+mn-ea"/>
                <a:cs typeface="+mn-cs"/>
              </a:rPr>
              <a:t>Le cas des rats des champs dans le jardin était une rencontre intéressante, avec une espèce que je n'avais pas encore approchée, et qui porte dans notre culture un stigmate historique particulier.</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Dans une partie de notre jardin, des trous étaient apparus dans le sol depuis quelque temps. Ca ne m’avait pas vraiment inquiétée.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Puis il y en a eu de plus en plus, et finalement mon père qui vit </a:t>
            </a:r>
            <a:r>
              <a:rPr lang="fr-FR" sz="1200" b="0" i="0" kern="1200" dirty="0" err="1">
                <a:solidFill>
                  <a:schemeClr val="tx1"/>
                </a:solidFill>
                <a:effectLst/>
                <a:latin typeface="+mn-lt"/>
                <a:ea typeface="+mn-ea"/>
                <a:cs typeface="+mn-cs"/>
              </a:rPr>
              <a:t>egalement</a:t>
            </a:r>
            <a:r>
              <a:rPr lang="fr-FR" sz="1200" b="0" i="0" kern="1200" dirty="0">
                <a:solidFill>
                  <a:schemeClr val="tx1"/>
                </a:solidFill>
                <a:effectLst/>
                <a:latin typeface="+mn-lt"/>
                <a:ea typeface="+mn-ea"/>
                <a:cs typeface="+mn-cs"/>
              </a:rPr>
              <a:t> sur place, a découvert les trous.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Et il était bien décidé : les rats des champs doivent partir ! </a:t>
            </a:r>
          </a:p>
          <a:p>
            <a:r>
              <a:rPr lang="fr-FR" sz="1200" b="0" i="0" kern="1200" dirty="0">
                <a:solidFill>
                  <a:schemeClr val="tx1"/>
                </a:solidFill>
                <a:effectLst/>
                <a:latin typeface="+mn-lt"/>
                <a:ea typeface="+mn-ea"/>
                <a:cs typeface="+mn-cs"/>
              </a:rPr>
              <a:t>Ils n'avaient causé aucun dégât jusque-là et ne s'étaient même pas montrés, mais je savais que cela ne ferait pas changer d'avis mon père.</a:t>
            </a:r>
            <a:endParaRPr lang="de-DE" sz="1200" kern="1200" dirty="0">
              <a:solidFill>
                <a:schemeClr val="tx1"/>
              </a:solidFill>
              <a:effectLst/>
              <a:latin typeface="+mn-lt"/>
              <a:ea typeface="+mn-ea"/>
              <a:cs typeface="+mn-cs"/>
            </a:endParaRPr>
          </a:p>
        </p:txBody>
      </p:sp>
      <p:sp>
        <p:nvSpPr>
          <p:cNvPr id="4" name="Foliennummernplatzhalter 3"/>
          <p:cNvSpPr>
            <a:spLocks noGrp="1"/>
          </p:cNvSpPr>
          <p:nvPr>
            <p:ph type="sldNum" sz="quarter" idx="5"/>
          </p:nvPr>
        </p:nvSpPr>
        <p:spPr/>
        <p:txBody>
          <a:bodyPr/>
          <a:lstStyle/>
          <a:p>
            <a:fld id="{727AE45E-E74A-4D93-A178-044F1028AF26}" type="slidenum">
              <a:rPr lang="de-DE" smtClean="0"/>
              <a:t>61</a:t>
            </a:fld>
            <a:endParaRPr lang="de-DE"/>
          </a:p>
        </p:txBody>
      </p:sp>
    </p:spTree>
    <p:extLst>
      <p:ext uri="{BB962C8B-B14F-4D97-AF65-F5344CB8AC3E}">
        <p14:creationId xmlns:p14="http://schemas.microsoft.com/office/powerpoint/2010/main" val="2555895194"/>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fr-FR" sz="1200" b="0" i="0" kern="1200" dirty="0">
                <a:solidFill>
                  <a:schemeClr val="tx1"/>
                </a:solidFill>
                <a:effectLst/>
                <a:latin typeface="+mn-lt"/>
                <a:ea typeface="+mn-ea"/>
                <a:cs typeface="+mn-cs"/>
              </a:rPr>
              <a:t>Nous avons donc pris contact énergétiquement avec les rats, pas avec chaque rat individuellement, mais à travers une sorte de chef ou porte-parole de la colonie.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J’ai d’abord vu un grand étonnement de leur part : que des humains les contactent de cette façon ! </a:t>
            </a:r>
          </a:p>
          <a:p>
            <a:r>
              <a:rPr lang="fr-FR" sz="1200" b="0" i="0" kern="1200" dirty="0">
                <a:solidFill>
                  <a:schemeClr val="tx1"/>
                </a:solidFill>
                <a:effectLst/>
                <a:latin typeface="+mn-lt"/>
                <a:ea typeface="+mn-ea"/>
                <a:cs typeface="+mn-cs"/>
              </a:rPr>
              <a:t>Mais ils étaient tout à fait prêts à discuter. </a:t>
            </a:r>
          </a:p>
          <a:p>
            <a:endParaRPr lang="fr-FR"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fr-FR" sz="1200" b="0" i="0" kern="1200" dirty="0">
                <a:solidFill>
                  <a:schemeClr val="tx1"/>
                </a:solidFill>
                <a:effectLst/>
                <a:latin typeface="+mn-lt"/>
                <a:ea typeface="+mn-ea"/>
                <a:cs typeface="+mn-cs"/>
              </a:rPr>
              <a:t>On ne peut pas simplement imposer a des animaux de partir. </a:t>
            </a:r>
          </a:p>
          <a:p>
            <a:pPr marL="0" marR="0" lvl="0" indent="0" algn="l" defTabSz="914400" rtl="0" eaLnBrk="1" fontAlgn="auto" latinLnBrk="0" hangingPunct="1">
              <a:lnSpc>
                <a:spcPct val="100000"/>
              </a:lnSpc>
              <a:spcBef>
                <a:spcPts val="0"/>
              </a:spcBef>
              <a:spcAft>
                <a:spcPts val="0"/>
              </a:spcAft>
              <a:buClrTx/>
              <a:buSzTx/>
              <a:buFontTx/>
              <a:buNone/>
              <a:tabLst/>
              <a:defRPr/>
            </a:pPr>
            <a:r>
              <a:rPr lang="fr-FR" sz="1200" b="0" i="0" kern="1200" dirty="0">
                <a:solidFill>
                  <a:schemeClr val="tx1"/>
                </a:solidFill>
                <a:effectLst/>
                <a:latin typeface="+mn-lt"/>
                <a:ea typeface="+mn-ea"/>
                <a:cs typeface="+mn-cs"/>
              </a:rPr>
              <a:t>Si on les demande de quitter leur territoire pour nous, il faut leur proposer une alternative.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fr-FR" sz="1200" b="0" i="0" kern="1200" dirty="0">
                <a:solidFill>
                  <a:schemeClr val="tx1"/>
                </a:solidFill>
                <a:effectLst/>
                <a:latin typeface="+mn-lt"/>
                <a:ea typeface="+mn-ea"/>
                <a:cs typeface="+mn-cs"/>
              </a:rPr>
              <a:t>Cela fait partie d'une rencontre d'égal à égal, et ils s'y attendent aussi.</a:t>
            </a: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fr-FR" sz="1200" b="0" i="0" kern="1200" dirty="0">
                <a:solidFill>
                  <a:schemeClr val="tx1"/>
                </a:solidFill>
                <a:effectLst/>
                <a:latin typeface="+mn-lt"/>
                <a:ea typeface="+mn-ea"/>
                <a:cs typeface="+mn-cs"/>
              </a:rPr>
              <a:t>Notre conversation était finalement presque une sorte de négociation. </a:t>
            </a:r>
          </a:p>
        </p:txBody>
      </p:sp>
      <p:sp>
        <p:nvSpPr>
          <p:cNvPr id="4" name="Foliennummernplatzhalter 3"/>
          <p:cNvSpPr>
            <a:spLocks noGrp="1"/>
          </p:cNvSpPr>
          <p:nvPr>
            <p:ph type="sldNum" sz="quarter" idx="5"/>
          </p:nvPr>
        </p:nvSpPr>
        <p:spPr/>
        <p:txBody>
          <a:bodyPr/>
          <a:lstStyle/>
          <a:p>
            <a:fld id="{727AE45E-E74A-4D93-A178-044F1028AF26}" type="slidenum">
              <a:rPr lang="de-DE" smtClean="0"/>
              <a:t>62</a:t>
            </a:fld>
            <a:endParaRPr lang="de-DE"/>
          </a:p>
        </p:txBody>
      </p:sp>
    </p:spTree>
    <p:extLst>
      <p:ext uri="{BB962C8B-B14F-4D97-AF65-F5344CB8AC3E}">
        <p14:creationId xmlns:p14="http://schemas.microsoft.com/office/powerpoint/2010/main" val="2707333406"/>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fr-FR" sz="1200" b="0" i="0" kern="1200" dirty="0">
                <a:solidFill>
                  <a:schemeClr val="tx1"/>
                </a:solidFill>
                <a:effectLst/>
                <a:latin typeface="+mn-lt"/>
                <a:ea typeface="+mn-ea"/>
                <a:cs typeface="+mn-cs"/>
              </a:rPr>
              <a:t>J'ai proposé aux rats un terrain avec des granges vides, à environ 500 mètres, au bout de la rue, près d'un petit bois.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Là-bas, ils passeraient inaperçus, et ne seraient pas </a:t>
            </a:r>
            <a:r>
              <a:rPr lang="fr-FR" sz="1200" b="0" i="0" kern="1200" dirty="0" err="1">
                <a:solidFill>
                  <a:schemeClr val="tx1"/>
                </a:solidFill>
                <a:effectLst/>
                <a:latin typeface="+mn-lt"/>
                <a:ea typeface="+mn-ea"/>
                <a:cs typeface="+mn-cs"/>
              </a:rPr>
              <a:t>deranges</a:t>
            </a:r>
            <a:r>
              <a:rPr lang="fr-FR" sz="1200" b="0" i="0" kern="1200" dirty="0">
                <a:solidFill>
                  <a:schemeClr val="tx1"/>
                </a:solidFill>
                <a:effectLst/>
                <a:latin typeface="+mn-lt"/>
                <a:ea typeface="+mn-ea"/>
                <a:cs typeface="+mn-cs"/>
              </a:rPr>
              <a:t>.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J’ai projeté aux rats une image de cet endroit et j'attendais leur réaction avec curiosité.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Elle est venue tout de suite: « là-bas, pas question, il y a deux grands chiens qui vivent là ! »</a:t>
            </a:r>
          </a:p>
          <a:p>
            <a:r>
              <a:rPr lang="fr-FR" sz="1200" b="0" i="0" kern="1200" dirty="0">
                <a:solidFill>
                  <a:schemeClr val="tx1"/>
                </a:solidFill>
                <a:effectLst/>
                <a:latin typeface="+mn-lt"/>
                <a:ea typeface="+mn-ea"/>
                <a:cs typeface="+mn-cs"/>
              </a:rPr>
              <a:t> </a:t>
            </a:r>
          </a:p>
          <a:p>
            <a:r>
              <a:rPr lang="fr-FR" sz="1200" b="0" i="0" kern="1200" dirty="0">
                <a:solidFill>
                  <a:schemeClr val="tx1"/>
                </a:solidFill>
                <a:effectLst/>
                <a:latin typeface="+mn-lt"/>
                <a:ea typeface="+mn-ea"/>
                <a:cs typeface="+mn-cs"/>
              </a:rPr>
              <a:t>J'étais encore une fois complètement stupéfaite par la conscience des animaux. Je n'avais absolument pas pensé aux deux grands chiens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J’ai donc reçu un « non, merci ». </a:t>
            </a:r>
          </a:p>
        </p:txBody>
      </p:sp>
      <p:sp>
        <p:nvSpPr>
          <p:cNvPr id="4" name="Foliennummernplatzhalter 3"/>
          <p:cNvSpPr>
            <a:spLocks noGrp="1"/>
          </p:cNvSpPr>
          <p:nvPr>
            <p:ph type="sldNum" sz="quarter" idx="5"/>
          </p:nvPr>
        </p:nvSpPr>
        <p:spPr/>
        <p:txBody>
          <a:bodyPr/>
          <a:lstStyle/>
          <a:p>
            <a:fld id="{727AE45E-E74A-4D93-A178-044F1028AF26}" type="slidenum">
              <a:rPr lang="de-DE" smtClean="0"/>
              <a:t>63</a:t>
            </a:fld>
            <a:endParaRPr lang="de-DE"/>
          </a:p>
        </p:txBody>
      </p:sp>
    </p:spTree>
    <p:extLst>
      <p:ext uri="{BB962C8B-B14F-4D97-AF65-F5344CB8AC3E}">
        <p14:creationId xmlns:p14="http://schemas.microsoft.com/office/powerpoint/2010/main" val="719118822"/>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fr-FR" sz="1200" b="0" i="0" kern="1200" dirty="0">
                <a:solidFill>
                  <a:schemeClr val="tx1"/>
                </a:solidFill>
                <a:effectLst/>
                <a:latin typeface="+mn-lt"/>
                <a:ea typeface="+mn-ea"/>
                <a:cs typeface="+mn-cs"/>
              </a:rPr>
              <a:t>Pour le moment, les rats ne voulaient pas déménager, ils voulaient rester. </a:t>
            </a:r>
            <a:br>
              <a:rPr lang="fr-FR" sz="1200" b="0" i="0" kern="1200" dirty="0">
                <a:solidFill>
                  <a:schemeClr val="tx1"/>
                </a:solidFill>
                <a:effectLst/>
                <a:latin typeface="+mn-lt"/>
                <a:ea typeface="+mn-ea"/>
                <a:cs typeface="+mn-cs"/>
              </a:rPr>
            </a:br>
            <a:r>
              <a:rPr lang="fr-FR" dirty="0"/>
              <a:t>Ils m'ont appris qu’il était de plus en plus difficile de trouver un territoire, il y a des combats pour ces territoires.</a:t>
            </a:r>
            <a:endParaRPr lang="fr-FR" sz="1200" b="0" i="0" kern="1200" dirty="0">
              <a:solidFill>
                <a:schemeClr val="tx1"/>
              </a:solidFill>
              <a:effectLst/>
              <a:latin typeface="+mn-lt"/>
              <a:ea typeface="+mn-ea"/>
              <a:cs typeface="+mn-cs"/>
            </a:endParaRP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En faits, ils vivaient là depuis longtemps et ils </a:t>
            </a:r>
            <a:r>
              <a:rPr lang="fr-FR" sz="1200" b="0" i="0" kern="1200" dirty="0" err="1">
                <a:solidFill>
                  <a:schemeClr val="tx1"/>
                </a:solidFill>
                <a:effectLst/>
                <a:latin typeface="+mn-lt"/>
                <a:ea typeface="+mn-ea"/>
                <a:cs typeface="+mn-cs"/>
              </a:rPr>
              <a:t>considèraient</a:t>
            </a:r>
            <a:r>
              <a:rPr lang="fr-FR" sz="1200" b="0" i="0" kern="1200" dirty="0">
                <a:solidFill>
                  <a:schemeClr val="tx1"/>
                </a:solidFill>
                <a:effectLst/>
                <a:latin typeface="+mn-lt"/>
                <a:ea typeface="+mn-ea"/>
                <a:cs typeface="+mn-cs"/>
              </a:rPr>
              <a:t> le jardin comme leur maison aussi.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J'étais un peu perdue, ca ne s'annonçait pas bien.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Je leur ai dit que cela m'attristait, car je ne pourrais pas non plus faire changer d'avis mon père, qui prendrait un jour ou l'autre des mesures contre eux, dans le pire des cas.</a:t>
            </a:r>
          </a:p>
          <a:p>
            <a:r>
              <a:rPr lang="fr-FR" sz="1200" b="0" i="0" kern="1200" dirty="0">
                <a:solidFill>
                  <a:schemeClr val="tx1"/>
                </a:solidFill>
                <a:effectLst/>
                <a:latin typeface="+mn-lt"/>
                <a:ea typeface="+mn-ea"/>
                <a:cs typeface="+mn-cs"/>
              </a:rPr>
              <a:t>Mais je leur ai communique mon envie de trouver une solution pour eux.</a:t>
            </a:r>
          </a:p>
        </p:txBody>
      </p:sp>
      <p:sp>
        <p:nvSpPr>
          <p:cNvPr id="4" name="Foliennummernplatzhalter 3"/>
          <p:cNvSpPr>
            <a:spLocks noGrp="1"/>
          </p:cNvSpPr>
          <p:nvPr>
            <p:ph type="sldNum" sz="quarter" idx="5"/>
          </p:nvPr>
        </p:nvSpPr>
        <p:spPr/>
        <p:txBody>
          <a:bodyPr/>
          <a:lstStyle/>
          <a:p>
            <a:fld id="{727AE45E-E74A-4D93-A178-044F1028AF26}" type="slidenum">
              <a:rPr lang="de-DE" smtClean="0"/>
              <a:t>64</a:t>
            </a:fld>
            <a:endParaRPr lang="de-DE"/>
          </a:p>
        </p:txBody>
      </p:sp>
    </p:spTree>
    <p:extLst>
      <p:ext uri="{BB962C8B-B14F-4D97-AF65-F5344CB8AC3E}">
        <p14:creationId xmlns:p14="http://schemas.microsoft.com/office/powerpoint/2010/main" val="3236564214"/>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fr-FR" sz="1200" b="0" i="0" kern="1200" dirty="0">
                <a:solidFill>
                  <a:schemeClr val="tx1"/>
                </a:solidFill>
                <a:effectLst/>
                <a:latin typeface="+mn-lt"/>
                <a:ea typeface="+mn-ea"/>
                <a:cs typeface="+mn-cs"/>
              </a:rPr>
              <a:t>Dans la communication énergétique, on ne peut rien cacher derrière des mots, et ils ont senti l’</a:t>
            </a:r>
            <a:r>
              <a:rPr lang="fr-FR" sz="1200" b="0" i="0" kern="1200" dirty="0" err="1">
                <a:solidFill>
                  <a:schemeClr val="tx1"/>
                </a:solidFill>
                <a:effectLst/>
                <a:latin typeface="+mn-lt"/>
                <a:ea typeface="+mn-ea"/>
                <a:cs typeface="+mn-cs"/>
              </a:rPr>
              <a:t>authenticite</a:t>
            </a:r>
            <a:r>
              <a:rPr lang="fr-FR" sz="1200" b="0" i="0" kern="1200" dirty="0">
                <a:solidFill>
                  <a:schemeClr val="tx1"/>
                </a:solidFill>
                <a:effectLst/>
                <a:latin typeface="+mn-lt"/>
                <a:ea typeface="+mn-ea"/>
                <a:cs typeface="+mn-cs"/>
              </a:rPr>
              <a:t> de mes intentions.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Et soudain, j'ai senti que les énergies changeaient.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Je recevais maintenant quelque chose qui se traduirait à peu près comme cela : </a:t>
            </a:r>
          </a:p>
          <a:p>
            <a:r>
              <a:rPr lang="fr-FR" sz="1200" b="0" i="0" kern="1200" dirty="0">
                <a:solidFill>
                  <a:schemeClr val="tx1"/>
                </a:solidFill>
                <a:effectLst/>
                <a:latin typeface="+mn-lt"/>
                <a:ea typeface="+mn-ea"/>
                <a:cs typeface="+mn-cs"/>
              </a:rPr>
              <a:t>« On s'en va, toute la bande. Nous partons aujourd'hui même.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J'ai attendu quelques jours, et j'ai posé quelques petites branches sur leurs trous, pour voir s'il y avait encore du mouvement. Les branches sont restées en place. Plus aucun rat n'entrait ni ne sortait.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Ils avaient tenu parole et étaient partis tout de suite. Jusqu'à aujourd'hui, ils ne sont pas revenus, et nous avons rebouché les trous depuis longtemps.</a:t>
            </a:r>
          </a:p>
        </p:txBody>
      </p:sp>
      <p:sp>
        <p:nvSpPr>
          <p:cNvPr id="4" name="Foliennummernplatzhalter 3"/>
          <p:cNvSpPr>
            <a:spLocks noGrp="1"/>
          </p:cNvSpPr>
          <p:nvPr>
            <p:ph type="sldNum" sz="quarter" idx="5"/>
          </p:nvPr>
        </p:nvSpPr>
        <p:spPr/>
        <p:txBody>
          <a:bodyPr/>
          <a:lstStyle/>
          <a:p>
            <a:fld id="{727AE45E-E74A-4D93-A178-044F1028AF26}" type="slidenum">
              <a:rPr lang="de-DE" smtClean="0"/>
              <a:t>65</a:t>
            </a:fld>
            <a:endParaRPr lang="de-DE"/>
          </a:p>
        </p:txBody>
      </p:sp>
    </p:spTree>
    <p:extLst>
      <p:ext uri="{BB962C8B-B14F-4D97-AF65-F5344CB8AC3E}">
        <p14:creationId xmlns:p14="http://schemas.microsoft.com/office/powerpoint/2010/main" val="3222060389"/>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fr-FR" sz="1200" b="0" i="0" kern="1200" dirty="0">
                <a:solidFill>
                  <a:schemeClr val="tx1"/>
                </a:solidFill>
                <a:effectLst/>
                <a:latin typeface="+mn-lt"/>
                <a:ea typeface="+mn-ea"/>
                <a:cs typeface="+mn-cs"/>
              </a:rPr>
              <a:t>La communication animale peut être un soutien ou un enrichissement à toutes les étapes de vie que traversent les propriétaires et leurs animaux.</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Certains souhaitent simplement vérifier le bien-être,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demander quels sont leurs souhaits en ce moment,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faire passer un message ou écouter le message qu’ils peuvent avoir pour nous. </a:t>
            </a:r>
          </a:p>
          <a:p>
            <a:endParaRPr lang="fr-FR" sz="1200" b="0" i="0" kern="1200" dirty="0">
              <a:solidFill>
                <a:schemeClr val="tx1"/>
              </a:solidFill>
              <a:effectLst/>
              <a:latin typeface="+mn-lt"/>
              <a:ea typeface="+mn-ea"/>
              <a:cs typeface="+mn-cs"/>
            </a:endParaRPr>
          </a:p>
        </p:txBody>
      </p:sp>
      <p:sp>
        <p:nvSpPr>
          <p:cNvPr id="4" name="Foliennummernplatzhalter 3"/>
          <p:cNvSpPr>
            <a:spLocks noGrp="1"/>
          </p:cNvSpPr>
          <p:nvPr>
            <p:ph type="sldNum" sz="quarter" idx="5"/>
          </p:nvPr>
        </p:nvSpPr>
        <p:spPr/>
        <p:txBody>
          <a:bodyPr/>
          <a:lstStyle/>
          <a:p>
            <a:fld id="{727AE45E-E74A-4D93-A178-044F1028AF26}" type="slidenum">
              <a:rPr lang="de-DE" smtClean="0"/>
              <a:t>66</a:t>
            </a:fld>
            <a:endParaRPr lang="de-DE"/>
          </a:p>
        </p:txBody>
      </p:sp>
    </p:spTree>
    <p:extLst>
      <p:ext uri="{BB962C8B-B14F-4D97-AF65-F5344CB8AC3E}">
        <p14:creationId xmlns:p14="http://schemas.microsoft.com/office/powerpoint/2010/main" val="2935563050"/>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fr-FR" sz="1200" b="0" i="0" kern="1200" dirty="0">
                <a:solidFill>
                  <a:schemeClr val="tx1"/>
                </a:solidFill>
                <a:effectLst/>
                <a:latin typeface="+mn-lt"/>
                <a:ea typeface="+mn-ea"/>
                <a:cs typeface="+mn-cs"/>
              </a:rPr>
              <a:t>Mais le plus souvent on est consulte sur des sujets particuliers: </a:t>
            </a:r>
          </a:p>
          <a:p>
            <a:endParaRPr lang="fr-FR" sz="1200" b="0" i="0" kern="1200" dirty="0">
              <a:solidFill>
                <a:schemeClr val="tx1"/>
              </a:solidFill>
              <a:effectLst/>
              <a:latin typeface="+mn-lt"/>
              <a:ea typeface="+mn-ea"/>
              <a:cs typeface="+mn-cs"/>
            </a:endParaRPr>
          </a:p>
          <a:p>
            <a:pPr marL="171450" indent="-171450">
              <a:buFontTx/>
              <a:buChar char="-"/>
            </a:pPr>
            <a:r>
              <a:rPr lang="fr-FR" sz="1200" b="0" i="0" kern="1200" dirty="0">
                <a:solidFill>
                  <a:schemeClr val="tx1"/>
                </a:solidFill>
                <a:effectLst/>
                <a:latin typeface="+mn-lt"/>
                <a:ea typeface="+mn-ea"/>
                <a:cs typeface="+mn-cs"/>
              </a:rPr>
              <a:t>Au moment de faire connaissance et de créer des liens, quand un animal arrive dans la famille. </a:t>
            </a:r>
          </a:p>
          <a:p>
            <a:pPr marL="171450" indent="-171450">
              <a:buFontTx/>
              <a:buChar char="-"/>
            </a:pPr>
            <a:endParaRPr lang="fr-FR" sz="1200" b="0" i="0" kern="1200" dirty="0">
              <a:solidFill>
                <a:schemeClr val="tx1"/>
              </a:solidFill>
              <a:effectLst/>
              <a:latin typeface="+mn-lt"/>
              <a:ea typeface="+mn-ea"/>
              <a:cs typeface="+mn-cs"/>
            </a:endParaRPr>
          </a:p>
          <a:p>
            <a:pPr marL="171450" indent="-171450">
              <a:buFontTx/>
              <a:buChar char="-"/>
            </a:pPr>
            <a:r>
              <a:rPr lang="fr-FR" sz="1200" b="0" i="0" kern="1200" dirty="0">
                <a:solidFill>
                  <a:schemeClr val="tx1"/>
                </a:solidFill>
                <a:effectLst/>
                <a:latin typeface="+mn-lt"/>
                <a:ea typeface="+mn-ea"/>
                <a:cs typeface="+mn-cs"/>
              </a:rPr>
              <a:t>Et beaucoup sur des problématiques, </a:t>
            </a:r>
          </a:p>
          <a:p>
            <a:pPr marL="171450" indent="-171450">
              <a:buFontTx/>
              <a:buChar char="-"/>
            </a:pPr>
            <a:r>
              <a:rPr lang="fr-FR" sz="1200" b="0" i="0" kern="1200" dirty="0">
                <a:solidFill>
                  <a:schemeClr val="tx1"/>
                </a:solidFill>
                <a:effectLst/>
                <a:latin typeface="+mn-lt"/>
                <a:ea typeface="+mn-ea"/>
                <a:cs typeface="+mn-cs"/>
              </a:rPr>
              <a:t>comprendre et essayer de résoudre des comportements indésirables, </a:t>
            </a:r>
          </a:p>
          <a:p>
            <a:pPr marL="171450" indent="-171450">
              <a:buFontTx/>
              <a:buChar char="-"/>
            </a:pPr>
            <a:r>
              <a:rPr lang="fr-FR" sz="1200" b="0" i="0" kern="1200" dirty="0">
                <a:solidFill>
                  <a:schemeClr val="tx1"/>
                </a:solidFill>
                <a:effectLst/>
                <a:latin typeface="+mn-lt"/>
                <a:ea typeface="+mn-ea"/>
                <a:cs typeface="+mn-cs"/>
              </a:rPr>
              <a:t>des conflits entre animaux, </a:t>
            </a:r>
          </a:p>
          <a:p>
            <a:pPr marL="171450" indent="-171450">
              <a:buFontTx/>
              <a:buChar char="-"/>
            </a:pPr>
            <a:r>
              <a:rPr lang="fr-FR" sz="1200" b="0" i="0" kern="1200" dirty="0">
                <a:solidFill>
                  <a:schemeClr val="tx1"/>
                </a:solidFill>
                <a:effectLst/>
                <a:latin typeface="+mn-lt"/>
                <a:ea typeface="+mn-ea"/>
                <a:cs typeface="+mn-cs"/>
              </a:rPr>
              <a:t>des changements de vie comme des déménagements, </a:t>
            </a:r>
          </a:p>
          <a:p>
            <a:pPr marL="171450" indent="-171450">
              <a:buFontTx/>
              <a:buChar char="-"/>
            </a:pPr>
            <a:r>
              <a:rPr lang="fr-FR" sz="1200" b="0" i="0" kern="1200" dirty="0">
                <a:solidFill>
                  <a:schemeClr val="tx1"/>
                </a:solidFill>
                <a:effectLst/>
                <a:latin typeface="+mn-lt"/>
                <a:ea typeface="+mn-ea"/>
                <a:cs typeface="+mn-cs"/>
              </a:rPr>
              <a:t>des séparations, </a:t>
            </a:r>
          </a:p>
          <a:p>
            <a:pPr marL="171450" indent="-171450">
              <a:buFontTx/>
              <a:buChar char="-"/>
            </a:pPr>
            <a:r>
              <a:rPr lang="fr-FR" sz="1200" b="0" i="0" kern="1200" dirty="0">
                <a:solidFill>
                  <a:schemeClr val="tx1"/>
                </a:solidFill>
                <a:effectLst/>
                <a:latin typeface="+mn-lt"/>
                <a:ea typeface="+mn-ea"/>
                <a:cs typeface="+mn-cs"/>
              </a:rPr>
              <a:t>jusqu'aux phases de maladie et à la phase du départ.</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ET bien sur je ne travaille pas seulement avec les animaux, mais bien entendu avec leurs humains. </a:t>
            </a:r>
          </a:p>
          <a:p>
            <a:r>
              <a:rPr lang="fr-FR" sz="1200" b="0" i="0" kern="1200" dirty="0">
                <a:solidFill>
                  <a:schemeClr val="tx1"/>
                </a:solidFill>
                <a:effectLst/>
                <a:latin typeface="+mn-lt"/>
                <a:ea typeface="+mn-ea"/>
                <a:cs typeface="+mn-cs"/>
              </a:rPr>
              <a:t>C'est toujours un processus d'évolution, avec beaucoup de déclics des deux côtés.</a:t>
            </a:r>
          </a:p>
        </p:txBody>
      </p:sp>
      <p:sp>
        <p:nvSpPr>
          <p:cNvPr id="4" name="Foliennummernplatzhalter 3"/>
          <p:cNvSpPr>
            <a:spLocks noGrp="1"/>
          </p:cNvSpPr>
          <p:nvPr>
            <p:ph type="sldNum" sz="quarter" idx="5"/>
          </p:nvPr>
        </p:nvSpPr>
        <p:spPr/>
        <p:txBody>
          <a:bodyPr/>
          <a:lstStyle/>
          <a:p>
            <a:fld id="{727AE45E-E74A-4D93-A178-044F1028AF26}" type="slidenum">
              <a:rPr lang="de-DE" smtClean="0"/>
              <a:t>67</a:t>
            </a:fld>
            <a:endParaRPr lang="de-DE"/>
          </a:p>
        </p:txBody>
      </p:sp>
    </p:spTree>
    <p:extLst>
      <p:ext uri="{BB962C8B-B14F-4D97-AF65-F5344CB8AC3E}">
        <p14:creationId xmlns:p14="http://schemas.microsoft.com/office/powerpoint/2010/main" val="531271386"/>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fr-FR" sz="1200" b="0" i="0" kern="1200" dirty="0">
                <a:solidFill>
                  <a:schemeClr val="tx1"/>
                </a:solidFill>
                <a:effectLst/>
                <a:latin typeface="+mn-lt"/>
                <a:ea typeface="+mn-ea"/>
                <a:cs typeface="+mn-cs"/>
              </a:rPr>
              <a:t>En général, les gens qui viennent me voir ont déjà un lien très fort avec leurs animaux. </a:t>
            </a:r>
          </a:p>
          <a:p>
            <a:r>
              <a:rPr lang="fr-FR" sz="1200" b="0" i="0" kern="1200" dirty="0">
                <a:solidFill>
                  <a:schemeClr val="tx1"/>
                </a:solidFill>
                <a:effectLst/>
                <a:latin typeface="+mn-lt"/>
                <a:ea typeface="+mn-ea"/>
                <a:cs typeface="+mn-cs"/>
              </a:rPr>
              <a:t>Souvent, le contact est déjà si bon que le niveau de compréhension est incroyablement élevé. L'humain et l'animal ont appris à se comprendre en grande partie, sans mots.</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Et pourtant, il reste toujours quelques points d'interrogation, des zones d'ombre. </a:t>
            </a:r>
          </a:p>
          <a:p>
            <a:r>
              <a:rPr lang="fr-FR" sz="1200" b="0" i="0" kern="1200" dirty="0">
                <a:solidFill>
                  <a:schemeClr val="tx1"/>
                </a:solidFill>
                <a:effectLst/>
                <a:latin typeface="+mn-lt"/>
                <a:ea typeface="+mn-ea"/>
                <a:cs typeface="+mn-cs"/>
              </a:rPr>
              <a:t>Il y a toujours des situations où nous ne savons pas ce qui serait le mieux pour notre animal.</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Pourquoi mes chats se battent-ils sans cesse, et comment ramener enfin la paix dans la maison ?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Mon chien a été adopte d’un refuge, comment aider ses traumatismes ? </a:t>
            </a:r>
          </a:p>
          <a:p>
            <a:r>
              <a:rPr lang="fr-FR" sz="1200" b="0" i="0" kern="1200" dirty="0">
                <a:solidFill>
                  <a:schemeClr val="tx1"/>
                </a:solidFill>
                <a:effectLst/>
                <a:latin typeface="+mn-lt"/>
                <a:ea typeface="+mn-ea"/>
                <a:cs typeface="+mn-cs"/>
              </a:rPr>
              <a:t>Pourquoi mon cheval est-il devenu si distant, ou si peu coopératif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Il y a d'innombrables situations…</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Tous les propriétaires qui viennent me voir se font, d'une manière ou d'une autre, du souci pour leur animal, et n'avancent plus avec les méthodes habituelles.</a:t>
            </a:r>
          </a:p>
        </p:txBody>
      </p:sp>
      <p:sp>
        <p:nvSpPr>
          <p:cNvPr id="4" name="Foliennummernplatzhalter 3"/>
          <p:cNvSpPr>
            <a:spLocks noGrp="1"/>
          </p:cNvSpPr>
          <p:nvPr>
            <p:ph type="sldNum" sz="quarter" idx="5"/>
          </p:nvPr>
        </p:nvSpPr>
        <p:spPr/>
        <p:txBody>
          <a:bodyPr/>
          <a:lstStyle/>
          <a:p>
            <a:fld id="{727AE45E-E74A-4D93-A178-044F1028AF26}" type="slidenum">
              <a:rPr lang="de-DE" smtClean="0"/>
              <a:t>68</a:t>
            </a:fld>
            <a:endParaRPr lang="de-DE"/>
          </a:p>
        </p:txBody>
      </p:sp>
    </p:spTree>
    <p:extLst>
      <p:ext uri="{BB962C8B-B14F-4D97-AF65-F5344CB8AC3E}">
        <p14:creationId xmlns:p14="http://schemas.microsoft.com/office/powerpoint/2010/main" val="3591689177"/>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fr-FR" sz="1200" b="0" i="0" kern="1200" dirty="0">
                <a:solidFill>
                  <a:schemeClr val="tx1"/>
                </a:solidFill>
                <a:effectLst/>
                <a:latin typeface="+mn-lt"/>
                <a:ea typeface="+mn-ea"/>
                <a:cs typeface="+mn-cs"/>
              </a:rPr>
              <a:t>Sans exceptions, tous les animaux domestiques avec qui j'entre en contact montrent une joie immense.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Le fait que l'humain cherche l'échange d'égal à égal est pour eux un geste de reconnaissance longtemps attendu, un geste de respect.</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En fait, ma propre chienne, le jour où j'ai communiqué pour la première fois avec elle, ne savait plus quoi faire tant elle était heureuse !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Je l'ai toujours vue comme une chienne très joyeuse. Elle traverse ses journées avec beaucoup d'entrain et d'enthousiasme. Mais ce jour la, elle était en quelque sorte elle-même, puissance 3 !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Elle ne marchait plus, elle sautillait. Elle m'a regardée longtemps avec des yeux vraiment brillants.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Chaque fois que je levais les yeux de mon travail, elle me regardait avec un grand sourire.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Sa joie était visible aussi pour les autres.</a:t>
            </a:r>
          </a:p>
        </p:txBody>
      </p:sp>
      <p:sp>
        <p:nvSpPr>
          <p:cNvPr id="4" name="Foliennummernplatzhalter 3"/>
          <p:cNvSpPr>
            <a:spLocks noGrp="1"/>
          </p:cNvSpPr>
          <p:nvPr>
            <p:ph type="sldNum" sz="quarter" idx="5"/>
          </p:nvPr>
        </p:nvSpPr>
        <p:spPr/>
        <p:txBody>
          <a:bodyPr/>
          <a:lstStyle/>
          <a:p>
            <a:fld id="{727AE45E-E74A-4D93-A178-044F1028AF26}" type="slidenum">
              <a:rPr lang="de-DE" smtClean="0"/>
              <a:t>69</a:t>
            </a:fld>
            <a:endParaRPr lang="de-DE"/>
          </a:p>
        </p:txBody>
      </p:sp>
    </p:spTree>
    <p:extLst>
      <p:ext uri="{BB962C8B-B14F-4D97-AF65-F5344CB8AC3E}">
        <p14:creationId xmlns:p14="http://schemas.microsoft.com/office/powerpoint/2010/main" val="1013407116"/>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fr-FR" sz="1200" b="0" i="0" kern="1200" dirty="0">
                <a:solidFill>
                  <a:schemeClr val="tx1"/>
                </a:solidFill>
                <a:effectLst/>
                <a:latin typeface="+mn-lt"/>
                <a:ea typeface="+mn-ea"/>
                <a:cs typeface="+mn-cs"/>
              </a:rPr>
              <a:t>La communication animale est vraiment un beau cadeau pour l'animal et ses humains.</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Le fait qu’il soit inclus et qu'il puisse lui-même avoir un choix sur sa propre vie – c'est simplement un grand et précieux cadeau.</a:t>
            </a:r>
          </a:p>
          <a:p>
            <a:r>
              <a:rPr lang="fr-FR" sz="1200" b="0" i="0" kern="1200" dirty="0">
                <a:solidFill>
                  <a:schemeClr val="tx1"/>
                </a:solidFill>
                <a:effectLst/>
                <a:latin typeface="+mn-lt"/>
                <a:ea typeface="+mn-ea"/>
                <a:cs typeface="+mn-cs"/>
              </a:rPr>
              <a:t>Parfois même, un cadeau vital.</a:t>
            </a:r>
          </a:p>
        </p:txBody>
      </p:sp>
      <p:sp>
        <p:nvSpPr>
          <p:cNvPr id="4" name="Foliennummernplatzhalter 3"/>
          <p:cNvSpPr>
            <a:spLocks noGrp="1"/>
          </p:cNvSpPr>
          <p:nvPr>
            <p:ph type="sldNum" sz="quarter" idx="5"/>
          </p:nvPr>
        </p:nvSpPr>
        <p:spPr/>
        <p:txBody>
          <a:bodyPr/>
          <a:lstStyle/>
          <a:p>
            <a:fld id="{727AE45E-E74A-4D93-A178-044F1028AF26}" type="slidenum">
              <a:rPr lang="de-DE" smtClean="0"/>
              <a:t>70</a:t>
            </a:fld>
            <a:endParaRPr lang="de-DE"/>
          </a:p>
        </p:txBody>
      </p:sp>
    </p:spTree>
    <p:extLst>
      <p:ext uri="{BB962C8B-B14F-4D97-AF65-F5344CB8AC3E}">
        <p14:creationId xmlns:p14="http://schemas.microsoft.com/office/powerpoint/2010/main" val="3849428299"/>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fr-FR" sz="1200" b="0" i="0" kern="1200" dirty="0">
                <a:solidFill>
                  <a:schemeClr val="tx1"/>
                </a:solidFill>
                <a:effectLst/>
                <a:latin typeface="+mn-lt"/>
                <a:ea typeface="+mn-ea"/>
                <a:cs typeface="+mn-cs"/>
              </a:rPr>
              <a:t>Il y a des situations où les animaux ont pris de l’âge, ou peut-être qu'ils ont une maladie </a:t>
            </a:r>
            <a:r>
              <a:rPr lang="fr-FR" sz="1200" b="0" i="0" kern="1200" dirty="0" err="1">
                <a:solidFill>
                  <a:schemeClr val="tx1"/>
                </a:solidFill>
                <a:effectLst/>
                <a:latin typeface="+mn-lt"/>
                <a:ea typeface="+mn-ea"/>
                <a:cs typeface="+mn-cs"/>
              </a:rPr>
              <a:t>serieuse</a:t>
            </a:r>
            <a:r>
              <a:rPr lang="fr-FR" sz="1200" b="0" i="0" kern="1200" dirty="0">
                <a:solidFill>
                  <a:schemeClr val="tx1"/>
                </a:solidFill>
                <a:effectLst/>
                <a:latin typeface="+mn-lt"/>
                <a:ea typeface="+mn-ea"/>
                <a:cs typeface="+mn-cs"/>
              </a:rPr>
              <a:t>.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Vu par nos yeux d'humains, leur vie ne semble plus vivable, peut-être même un supplice.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L'humain et l'animal ont marché côte à côte pendant de longues années, et le propriétaire supporte mal de voir son compagnon dans cet état.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Souvent les vétérinaires conseillent d'endormir l'animal.</a:t>
            </a:r>
          </a:p>
        </p:txBody>
      </p:sp>
      <p:sp>
        <p:nvSpPr>
          <p:cNvPr id="4" name="Foliennummernplatzhalter 3"/>
          <p:cNvSpPr>
            <a:spLocks noGrp="1"/>
          </p:cNvSpPr>
          <p:nvPr>
            <p:ph type="sldNum" sz="quarter" idx="5"/>
          </p:nvPr>
        </p:nvSpPr>
        <p:spPr/>
        <p:txBody>
          <a:bodyPr/>
          <a:lstStyle/>
          <a:p>
            <a:fld id="{727AE45E-E74A-4D93-A178-044F1028AF26}" type="slidenum">
              <a:rPr lang="de-DE" smtClean="0"/>
              <a:t>71</a:t>
            </a:fld>
            <a:endParaRPr lang="de-DE"/>
          </a:p>
        </p:txBody>
      </p:sp>
    </p:spTree>
    <p:extLst>
      <p:ext uri="{BB962C8B-B14F-4D97-AF65-F5344CB8AC3E}">
        <p14:creationId xmlns:p14="http://schemas.microsoft.com/office/powerpoint/2010/main" val="725095297"/>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fr-FR" sz="1200" b="0" i="0" kern="1200" dirty="0">
                <a:solidFill>
                  <a:schemeClr val="tx1"/>
                </a:solidFill>
                <a:effectLst/>
                <a:latin typeface="+mn-lt"/>
                <a:ea typeface="+mn-ea"/>
                <a:cs typeface="+mn-cs"/>
              </a:rPr>
              <a:t>Ca me touche toujours quand des propriétaires viennent me voir pour savoir si leur animal veut encore vivre et partir naturellement, ou si la souffrance est trop grande et s'il veut être délivré.</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Ce sont des cas où nous devons écouter très attentivement les souhaits et les besoins de l'animal.</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Quand je les accompagne dans cette phase difficile, mon but est de dissiper les questions et les inquiétudes, et de faire en sorte que tous les besoins soient respectés, autant que possible.</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Il y a en effet les deux cas.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Souvent, ils souhaitent une fin de vie naturelle, et le processus de départ est un temps important pour eux, pour clore leur vie sur terre et leur évolution intérieure.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Ce processus est souvent vécu par les animaux autrement qu'il n'y paraît aux yeux des humains.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L'animal veut partir à son rythme, et non être arraché à la vie.</a:t>
            </a:r>
          </a:p>
        </p:txBody>
      </p:sp>
      <p:sp>
        <p:nvSpPr>
          <p:cNvPr id="4" name="Foliennummernplatzhalter 3"/>
          <p:cNvSpPr>
            <a:spLocks noGrp="1"/>
          </p:cNvSpPr>
          <p:nvPr>
            <p:ph type="sldNum" sz="quarter" idx="5"/>
          </p:nvPr>
        </p:nvSpPr>
        <p:spPr/>
        <p:txBody>
          <a:bodyPr/>
          <a:lstStyle/>
          <a:p>
            <a:fld id="{727AE45E-E74A-4D93-A178-044F1028AF26}" type="slidenum">
              <a:rPr lang="de-DE" smtClean="0"/>
              <a:t>72</a:t>
            </a:fld>
            <a:endParaRPr lang="de-DE"/>
          </a:p>
        </p:txBody>
      </p:sp>
    </p:spTree>
    <p:extLst>
      <p:ext uri="{BB962C8B-B14F-4D97-AF65-F5344CB8AC3E}">
        <p14:creationId xmlns:p14="http://schemas.microsoft.com/office/powerpoint/2010/main" val="1216840533"/>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fr-FR" dirty="0">
                <a:effectLst/>
              </a:rPr>
              <a:t>Mais ca peut aussi être tout à fait différent. Je pense ici au cas touchant d'une collègue avec un jeune taureau reproducteur adulte, qui s'appelait Olé. </a:t>
            </a:r>
          </a:p>
          <a:p>
            <a:endParaRPr lang="fr-FR" dirty="0">
              <a:effectLst/>
            </a:endParaRPr>
          </a:p>
          <a:p>
            <a:r>
              <a:rPr lang="fr-FR" dirty="0">
                <a:effectLst/>
              </a:rPr>
              <a:t>Ma collègue tient une ferme bio et communique régulièrement avec tous ses animaux.</a:t>
            </a:r>
          </a:p>
          <a:p>
            <a:endParaRPr lang="fr-FR" dirty="0">
              <a:effectLst/>
            </a:endParaRPr>
          </a:p>
          <a:p>
            <a:r>
              <a:rPr lang="fr-FR" dirty="0">
                <a:effectLst/>
              </a:rPr>
              <a:t>Olé avait une maladie extrêmement douloureuse. </a:t>
            </a:r>
          </a:p>
          <a:p>
            <a:endParaRPr lang="fr-FR" dirty="0">
              <a:effectLst/>
            </a:endParaRPr>
          </a:p>
          <a:p>
            <a:r>
              <a:rPr lang="fr-FR" dirty="0">
                <a:effectLst/>
              </a:rPr>
              <a:t>Je crois que c'était une sorte de virus ou de champignon, qui rongeait littéralement certains nerfs de sa tête. </a:t>
            </a:r>
          </a:p>
          <a:p>
            <a:endParaRPr lang="fr-FR" dirty="0">
              <a:effectLst/>
            </a:endParaRPr>
          </a:p>
          <a:p>
            <a:r>
              <a:rPr lang="fr-FR" dirty="0">
                <a:effectLst/>
              </a:rPr>
              <a:t>C'était une âme douce, mais il souffrait terriblement, et il pesait environ 700 kg. Pas vraiment un patient facile pour un vétérinaire !</a:t>
            </a:r>
          </a:p>
          <a:p>
            <a:endParaRPr lang="fr-FR" dirty="0">
              <a:effectLst/>
            </a:endParaRPr>
          </a:p>
          <a:p>
            <a:r>
              <a:rPr lang="fr-FR" dirty="0">
                <a:effectLst/>
              </a:rPr>
              <a:t>Mais le vétérinaire faisait confiance à ma collègue. Quand elle était là, Olé se laissait approcher sans problème.</a:t>
            </a:r>
          </a:p>
          <a:p>
            <a:endParaRPr lang="fr-FR" dirty="0">
              <a:effectLst/>
            </a:endParaRPr>
          </a:p>
          <a:p>
            <a:r>
              <a:rPr lang="fr-FR" dirty="0">
                <a:effectLst/>
              </a:rPr>
              <a:t>Après un certain temps sans succès du traitement, Olé souffrait tellement qu'il a fini par demander la mort lui-même, par la communication animale. </a:t>
            </a:r>
          </a:p>
        </p:txBody>
      </p:sp>
      <p:sp>
        <p:nvSpPr>
          <p:cNvPr id="4" name="Foliennummernplatzhalter 3"/>
          <p:cNvSpPr>
            <a:spLocks noGrp="1"/>
          </p:cNvSpPr>
          <p:nvPr>
            <p:ph type="sldNum" sz="quarter" idx="5"/>
          </p:nvPr>
        </p:nvSpPr>
        <p:spPr/>
        <p:txBody>
          <a:bodyPr/>
          <a:lstStyle/>
          <a:p>
            <a:fld id="{727AE45E-E74A-4D93-A178-044F1028AF26}" type="slidenum">
              <a:rPr lang="de-DE" smtClean="0"/>
              <a:t>73</a:t>
            </a:fld>
            <a:endParaRPr lang="de-DE"/>
          </a:p>
        </p:txBody>
      </p:sp>
    </p:spTree>
    <p:extLst>
      <p:ext uri="{BB962C8B-B14F-4D97-AF65-F5344CB8AC3E}">
        <p14:creationId xmlns:p14="http://schemas.microsoft.com/office/powerpoint/2010/main" val="3951039527"/>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E61339-D7BB-CF6A-C00C-293439C0383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E65B1CC3-8C19-DAAB-386D-FE5AB2CEF7D9}"/>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A2A2990F-07A0-C272-B181-8DB06FA60432}"/>
              </a:ext>
            </a:extLst>
          </p:cNvPr>
          <p:cNvSpPr>
            <a:spLocks noGrp="1"/>
          </p:cNvSpPr>
          <p:nvPr>
            <p:ph type="body" idx="1"/>
          </p:nvPr>
        </p:nvSpPr>
        <p:spPr/>
        <p:txBody>
          <a:bodyPr/>
          <a:lstStyle/>
          <a:p>
            <a:r>
              <a:rPr lang="fr-FR" dirty="0">
                <a:effectLst/>
              </a:rPr>
              <a:t>Il n'en pouvait plus. </a:t>
            </a:r>
          </a:p>
          <a:p>
            <a:endParaRPr lang="fr-FR" dirty="0">
              <a:effectLst/>
            </a:endParaRPr>
          </a:p>
          <a:p>
            <a:r>
              <a:rPr lang="fr-FR" dirty="0">
                <a:effectLst/>
              </a:rPr>
              <a:t>Pour la famille qui tenait la ferme bio, cette décision a été douloureuse. </a:t>
            </a:r>
          </a:p>
          <a:p>
            <a:endParaRPr lang="fr-FR" dirty="0">
              <a:effectLst/>
            </a:endParaRPr>
          </a:p>
          <a:p>
            <a:r>
              <a:rPr lang="fr-FR" dirty="0">
                <a:effectLst/>
              </a:rPr>
              <a:t>Sans parler du cote financier, un taureau reproducteur comme Olé avait sûrement coûté plus de 5 000 €. Sa mort précoce serait une perte sensible pour la ferme. </a:t>
            </a:r>
          </a:p>
          <a:p>
            <a:endParaRPr lang="fr-FR" dirty="0">
              <a:effectLst/>
            </a:endParaRPr>
          </a:p>
          <a:p>
            <a:r>
              <a:rPr lang="fr-FR" dirty="0">
                <a:effectLst/>
              </a:rPr>
              <a:t>Mais surtout émotionnellement, c'était une décision difficile, mais la souffrance d'Olé était vraiment insupportable à voir.</a:t>
            </a:r>
          </a:p>
          <a:p>
            <a:endParaRPr lang="fr-FR" dirty="0">
              <a:effectLst/>
            </a:endParaRPr>
          </a:p>
          <a:p>
            <a:r>
              <a:rPr lang="fr-FR" dirty="0">
                <a:effectLst/>
              </a:rPr>
              <a:t>Quand le vétérinaire est arrivé avec la seringue, il était très inquiet pour sa propre vie. </a:t>
            </a:r>
          </a:p>
          <a:p>
            <a:endParaRPr lang="fr-FR" dirty="0">
              <a:effectLst/>
            </a:endParaRPr>
          </a:p>
          <a:p>
            <a:r>
              <a:rPr lang="fr-FR" dirty="0">
                <a:effectLst/>
              </a:rPr>
              <a:t>Le taureau, dans son stress et sa douleur, aurait pu facilement le piétiner. </a:t>
            </a:r>
          </a:p>
          <a:p>
            <a:endParaRPr lang="fr-FR" dirty="0">
              <a:effectLst/>
            </a:endParaRPr>
          </a:p>
          <a:p>
            <a:r>
              <a:rPr lang="fr-FR" dirty="0">
                <a:effectLst/>
              </a:rPr>
              <a:t>Mais finalement, le vétérinaire s'est fié à ces années de collaboration avec la propriétaire, qui avait préparé Olé. </a:t>
            </a:r>
          </a:p>
          <a:p>
            <a:r>
              <a:rPr lang="fr-FR" dirty="0">
                <a:effectLst/>
              </a:rPr>
              <a:t>Olé souhaitait cette seringue et la délivrance.</a:t>
            </a:r>
          </a:p>
          <a:p>
            <a:endParaRPr lang="fr-FR" dirty="0">
              <a:effectLst/>
            </a:endParaRPr>
          </a:p>
          <a:p>
            <a:r>
              <a:rPr lang="fr-FR" dirty="0">
                <a:effectLst/>
              </a:rPr>
              <a:t>Le vétérinaire est entré dans le box, le cœur battant. </a:t>
            </a:r>
          </a:p>
          <a:p>
            <a:r>
              <a:rPr lang="fr-FR" dirty="0">
                <a:effectLst/>
              </a:rPr>
              <a:t>Olé était complètement calme. Il a baissé et penché la tête, presque avec gratitude, et il a tendu son cou au vétérinaire pour recevoir la piqûre. Le processus a été très paisible, et fini en très peu de temps.</a:t>
            </a:r>
          </a:p>
        </p:txBody>
      </p:sp>
      <p:sp>
        <p:nvSpPr>
          <p:cNvPr id="4" name="Foliennummernplatzhalter 3">
            <a:extLst>
              <a:ext uri="{FF2B5EF4-FFF2-40B4-BE49-F238E27FC236}">
                <a16:creationId xmlns:a16="http://schemas.microsoft.com/office/drawing/2014/main" id="{2D24F2FA-A62C-B763-2E08-483EEB9EE7D6}"/>
              </a:ext>
            </a:extLst>
          </p:cNvPr>
          <p:cNvSpPr>
            <a:spLocks noGrp="1"/>
          </p:cNvSpPr>
          <p:nvPr>
            <p:ph type="sldNum" sz="quarter" idx="5"/>
          </p:nvPr>
        </p:nvSpPr>
        <p:spPr/>
        <p:txBody>
          <a:bodyPr/>
          <a:lstStyle/>
          <a:p>
            <a:fld id="{727AE45E-E74A-4D93-A178-044F1028AF26}" type="slidenum">
              <a:rPr lang="de-DE" smtClean="0"/>
              <a:t>74</a:t>
            </a:fld>
            <a:endParaRPr lang="de-DE"/>
          </a:p>
        </p:txBody>
      </p:sp>
    </p:spTree>
    <p:extLst>
      <p:ext uri="{BB962C8B-B14F-4D97-AF65-F5344CB8AC3E}">
        <p14:creationId xmlns:p14="http://schemas.microsoft.com/office/powerpoint/2010/main" val="3792741896"/>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E61339-D7BB-CF6A-C00C-293439C0383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E65B1CC3-8C19-DAAB-386D-FE5AB2CEF7D9}"/>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A2A2990F-07A0-C272-B181-8DB06FA60432}"/>
              </a:ext>
            </a:extLst>
          </p:cNvPr>
          <p:cNvSpPr>
            <a:spLocks noGrp="1"/>
          </p:cNvSpPr>
          <p:nvPr>
            <p:ph type="body" idx="1"/>
          </p:nvPr>
        </p:nvSpPr>
        <p:spPr/>
        <p:txBody>
          <a:bodyPr/>
          <a:lstStyle/>
          <a:p>
            <a:r>
              <a:rPr lang="fr-FR" dirty="0">
                <a:effectLst/>
              </a:rPr>
              <a:t>Il y a donc les deux cas : des animaux qui veulent absolument partir naturellement, et des animaux qui n'en peuvent plus et qui ont abandonné.</a:t>
            </a:r>
          </a:p>
          <a:p>
            <a:endParaRPr lang="fr-FR" dirty="0">
              <a:effectLst/>
            </a:endParaRPr>
          </a:p>
          <a:p>
            <a:r>
              <a:rPr lang="fr-FR" sz="1200" b="0" i="0" kern="1200" dirty="0">
                <a:solidFill>
                  <a:schemeClr val="tx1"/>
                </a:solidFill>
                <a:effectLst/>
                <a:latin typeface="+mn-lt"/>
                <a:ea typeface="+mn-ea"/>
                <a:cs typeface="+mn-cs"/>
              </a:rPr>
              <a:t>En général, je peux dire ceci : les animaux vivent la phase du départ autrement que nous.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Et leur plus grande inquiétude, qu'ils expriment souvent, c'est : comment va se passer la vie pour mon humain, sans moi ?</a:t>
            </a:r>
          </a:p>
        </p:txBody>
      </p:sp>
      <p:sp>
        <p:nvSpPr>
          <p:cNvPr id="4" name="Foliennummernplatzhalter 3">
            <a:extLst>
              <a:ext uri="{FF2B5EF4-FFF2-40B4-BE49-F238E27FC236}">
                <a16:creationId xmlns:a16="http://schemas.microsoft.com/office/drawing/2014/main" id="{2D24F2FA-A62C-B763-2E08-483EEB9EE7D6}"/>
              </a:ext>
            </a:extLst>
          </p:cNvPr>
          <p:cNvSpPr>
            <a:spLocks noGrp="1"/>
          </p:cNvSpPr>
          <p:nvPr>
            <p:ph type="sldNum" sz="quarter" idx="5"/>
          </p:nvPr>
        </p:nvSpPr>
        <p:spPr/>
        <p:txBody>
          <a:bodyPr/>
          <a:lstStyle/>
          <a:p>
            <a:fld id="{727AE45E-E74A-4D93-A178-044F1028AF26}" type="slidenum">
              <a:rPr lang="de-DE" smtClean="0"/>
              <a:t>75</a:t>
            </a:fld>
            <a:endParaRPr lang="de-DE"/>
          </a:p>
        </p:txBody>
      </p:sp>
    </p:spTree>
    <p:extLst>
      <p:ext uri="{BB962C8B-B14F-4D97-AF65-F5344CB8AC3E}">
        <p14:creationId xmlns:p14="http://schemas.microsoft.com/office/powerpoint/2010/main" val="928181834"/>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fr-FR" sz="1200" b="0" i="0" kern="1200" dirty="0">
                <a:solidFill>
                  <a:schemeClr val="tx1"/>
                </a:solidFill>
                <a:effectLst/>
                <a:latin typeface="+mn-lt"/>
                <a:ea typeface="+mn-ea"/>
                <a:cs typeface="+mn-cs"/>
              </a:rPr>
              <a:t>Mais beaucoup d’échanges sont bien plus légers.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Et je suis toujours ravie par l'humour et la sagesse des animaux.</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Ca fait de ces </a:t>
            </a:r>
            <a:r>
              <a:rPr lang="fr-FR" sz="1200" b="0" i="0" kern="1200" dirty="0" err="1">
                <a:solidFill>
                  <a:schemeClr val="tx1"/>
                </a:solidFill>
                <a:effectLst/>
                <a:latin typeface="+mn-lt"/>
                <a:ea typeface="+mn-ea"/>
                <a:cs typeface="+mn-cs"/>
              </a:rPr>
              <a:t>echanges</a:t>
            </a:r>
            <a:r>
              <a:rPr lang="fr-FR" sz="1200" b="0" i="0" kern="1200" dirty="0">
                <a:solidFill>
                  <a:schemeClr val="tx1"/>
                </a:solidFill>
                <a:effectLst/>
                <a:latin typeface="+mn-lt"/>
                <a:ea typeface="+mn-ea"/>
                <a:cs typeface="+mn-cs"/>
              </a:rPr>
              <a:t> un beau cadeau pour nous, les humains. </a:t>
            </a:r>
          </a:p>
          <a:p>
            <a:r>
              <a:rPr lang="fr-FR" sz="1200" b="0" i="0" kern="1200" dirty="0">
                <a:solidFill>
                  <a:schemeClr val="tx1"/>
                </a:solidFill>
                <a:effectLst/>
                <a:latin typeface="+mn-lt"/>
                <a:ea typeface="+mn-ea"/>
                <a:cs typeface="+mn-cs"/>
              </a:rPr>
              <a:t>Au-delà du fait que les animaux sont d'excellents professeurs, voire thérapeutes – même sans communication animale.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Ils reflètent nos émotions sans les déformer, sans jugement, sans préjugés, et ils incarnent l'empathie.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Peu d'humains sont aussi loyaux qu'un animal, et cette loyauté peut faire ressortir en nous ce qu'il y a de meilleur.</a:t>
            </a:r>
          </a:p>
          <a:p>
            <a:endParaRPr lang="fr-FR" sz="1200" b="0" i="0" kern="1200" dirty="0">
              <a:solidFill>
                <a:schemeClr val="tx1"/>
              </a:solidFill>
              <a:effectLst/>
              <a:latin typeface="+mn-lt"/>
              <a:ea typeface="+mn-ea"/>
              <a:cs typeface="+mn-cs"/>
            </a:endParaRPr>
          </a:p>
        </p:txBody>
      </p:sp>
      <p:sp>
        <p:nvSpPr>
          <p:cNvPr id="4" name="Foliennummernplatzhalter 3"/>
          <p:cNvSpPr>
            <a:spLocks noGrp="1"/>
          </p:cNvSpPr>
          <p:nvPr>
            <p:ph type="sldNum" sz="quarter" idx="5"/>
          </p:nvPr>
        </p:nvSpPr>
        <p:spPr/>
        <p:txBody>
          <a:bodyPr/>
          <a:lstStyle/>
          <a:p>
            <a:fld id="{727AE45E-E74A-4D93-A178-044F1028AF26}" type="slidenum">
              <a:rPr lang="de-DE" smtClean="0"/>
              <a:t>76</a:t>
            </a:fld>
            <a:endParaRPr lang="de-DE"/>
          </a:p>
        </p:txBody>
      </p:sp>
    </p:spTree>
    <p:extLst>
      <p:ext uri="{BB962C8B-B14F-4D97-AF65-F5344CB8AC3E}">
        <p14:creationId xmlns:p14="http://schemas.microsoft.com/office/powerpoint/2010/main" val="3898938893"/>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B743E0-21B3-5795-9425-86D8FAABAD0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2666E6F5-446D-2455-DA25-3CD8E79A196C}"/>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6C5D812F-5E39-5087-7D9C-05628468ADFD}"/>
              </a:ext>
            </a:extLst>
          </p:cNvPr>
          <p:cNvSpPr>
            <a:spLocks noGrp="1"/>
          </p:cNvSpPr>
          <p:nvPr>
            <p:ph type="body" idx="1"/>
          </p:nvPr>
        </p:nvSpPr>
        <p:spPr/>
        <p:txBody>
          <a:bodyPr/>
          <a:lstStyle/>
          <a:p>
            <a:r>
              <a:rPr lang="fr-FR" sz="1200" b="0" i="0" kern="1200" dirty="0">
                <a:solidFill>
                  <a:schemeClr val="tx1"/>
                </a:solidFill>
                <a:effectLst/>
                <a:latin typeface="+mn-lt"/>
                <a:ea typeface="+mn-ea"/>
                <a:cs typeface="+mn-cs"/>
              </a:rPr>
              <a:t>Et quand la communication animale s'ajoute à cela – quand les propriétaires entendent et comprennent ce qui se passe vraiment dans l`esprit de leur animal – cela déclenche forcément aussi un grand processus d'évolution chez l'humain.</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C'est un peu comme si un nouveau monde s'ouvrait à nous, nous commençons à voir le monde un petit peu, par les yeux d'un animal.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Et je peux vous le dire : c'est une belle richesse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Presque sans exception, le lien entre l'animal et son propriétaire atteint un tout autre niveau. La compréhension grandit des deux côtés, le comportement change des deux côtés.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Et enfin, les animaux sont notre lien avec la nature, dont nous nous sommes tant éloignés. Bon, nous éloignons aussi nos animaux domestiques de la nature, il faut le dire…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On arrive maintenant a la fin de la présentation, et j’</a:t>
            </a:r>
            <a:r>
              <a:rPr lang="fr-FR" sz="1200" b="0" i="0" kern="1200" dirty="0" err="1">
                <a:solidFill>
                  <a:schemeClr val="tx1"/>
                </a:solidFill>
                <a:effectLst/>
                <a:latin typeface="+mn-lt"/>
                <a:ea typeface="+mn-ea"/>
                <a:cs typeface="+mn-cs"/>
              </a:rPr>
              <a:t>espere</a:t>
            </a:r>
            <a:r>
              <a:rPr lang="fr-FR" sz="1200" b="0" i="0" kern="1200" dirty="0">
                <a:solidFill>
                  <a:schemeClr val="tx1"/>
                </a:solidFill>
                <a:effectLst/>
                <a:latin typeface="+mn-lt"/>
                <a:ea typeface="+mn-ea"/>
                <a:cs typeface="+mn-cs"/>
              </a:rPr>
              <a:t> vous avoir donne envie d’essayer cette communication par </a:t>
            </a:r>
            <a:r>
              <a:rPr lang="fr-FR" sz="1200" b="0" i="0" kern="1200" dirty="0" err="1">
                <a:solidFill>
                  <a:schemeClr val="tx1"/>
                </a:solidFill>
                <a:effectLst/>
                <a:latin typeface="+mn-lt"/>
                <a:ea typeface="+mn-ea"/>
                <a:cs typeface="+mn-cs"/>
              </a:rPr>
              <a:t>vous-meme</a:t>
            </a:r>
            <a:r>
              <a:rPr lang="fr-FR" sz="1200" b="0" i="0" kern="1200" dirty="0">
                <a:solidFill>
                  <a:schemeClr val="tx1"/>
                </a:solidFill>
                <a:effectLst/>
                <a:latin typeface="+mn-lt"/>
                <a:ea typeface="+mn-ea"/>
                <a:cs typeface="+mn-cs"/>
              </a:rPr>
              <a:t>, il y a tellement de cadeaux dedans pour nous et pour nos compagnons. </a:t>
            </a:r>
          </a:p>
        </p:txBody>
      </p:sp>
      <p:sp>
        <p:nvSpPr>
          <p:cNvPr id="4" name="Foliennummernplatzhalter 3">
            <a:extLst>
              <a:ext uri="{FF2B5EF4-FFF2-40B4-BE49-F238E27FC236}">
                <a16:creationId xmlns:a16="http://schemas.microsoft.com/office/drawing/2014/main" id="{EDAF36F8-5836-F2EF-288C-A90A92D0BC53}"/>
              </a:ext>
            </a:extLst>
          </p:cNvPr>
          <p:cNvSpPr>
            <a:spLocks noGrp="1"/>
          </p:cNvSpPr>
          <p:nvPr>
            <p:ph type="sldNum" sz="quarter" idx="5"/>
          </p:nvPr>
        </p:nvSpPr>
        <p:spPr/>
        <p:txBody>
          <a:bodyPr/>
          <a:lstStyle/>
          <a:p>
            <a:fld id="{727AE45E-E74A-4D93-A178-044F1028AF26}" type="slidenum">
              <a:rPr lang="de-DE" smtClean="0"/>
              <a:t>77</a:t>
            </a:fld>
            <a:endParaRPr lang="de-DE"/>
          </a:p>
        </p:txBody>
      </p:sp>
    </p:spTree>
    <p:extLst>
      <p:ext uri="{BB962C8B-B14F-4D97-AF65-F5344CB8AC3E}">
        <p14:creationId xmlns:p14="http://schemas.microsoft.com/office/powerpoint/2010/main" val="4168113998"/>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727AE45E-E74A-4D93-A178-044F1028AF26}" type="slidenum">
              <a:rPr lang="de-DE" smtClean="0"/>
              <a:t>78</a:t>
            </a:fld>
            <a:endParaRPr lang="de-DE"/>
          </a:p>
        </p:txBody>
      </p:sp>
    </p:spTree>
    <p:extLst>
      <p:ext uri="{BB962C8B-B14F-4D97-AF65-F5344CB8AC3E}">
        <p14:creationId xmlns:p14="http://schemas.microsoft.com/office/powerpoint/2010/main" val="4049572037"/>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DE" dirty="0"/>
          </a:p>
        </p:txBody>
      </p:sp>
      <p:sp>
        <p:nvSpPr>
          <p:cNvPr id="4" name="Slide Number Placeholder 3"/>
          <p:cNvSpPr>
            <a:spLocks noGrp="1"/>
          </p:cNvSpPr>
          <p:nvPr>
            <p:ph type="sldNum" sz="quarter" idx="5"/>
          </p:nvPr>
        </p:nvSpPr>
        <p:spPr/>
        <p:txBody>
          <a:bodyPr/>
          <a:lstStyle/>
          <a:p>
            <a:fld id="{727AE45E-E74A-4D93-A178-044F1028AF26}" type="slidenum">
              <a:rPr lang="de-DE" smtClean="0"/>
              <a:t>79</a:t>
            </a:fld>
            <a:endParaRPr lang="de-DE"/>
          </a:p>
        </p:txBody>
      </p:sp>
    </p:spTree>
    <p:extLst>
      <p:ext uri="{BB962C8B-B14F-4D97-AF65-F5344CB8AC3E}">
        <p14:creationId xmlns:p14="http://schemas.microsoft.com/office/powerpoint/2010/main" val="2905171615"/>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fr-FR" sz="1200" b="0" i="0" kern="1200" dirty="0">
                <a:solidFill>
                  <a:schemeClr val="tx1"/>
                </a:solidFill>
                <a:effectLst/>
                <a:latin typeface="+mn-lt"/>
                <a:ea typeface="+mn-ea"/>
                <a:cs typeface="+mn-cs"/>
              </a:rPr>
              <a:t>Je voudrais partager avec vous une de mes premières expériences de communication avec un animal sauvage.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Je ne sais pas si vous avez ici, à Bidart, des problèmes avec des fouines ou des ratons laveurs, qui s'installent en hiver dans le grenier d'une maison pour y rester jusqu'au printemps.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Souvent, les propriétaires ne sont pas ravis, les animaux peuvent en effet abîmer l'isolation de la maison.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Et ils font de grands efforts pour se débarrasser des animaux, </a:t>
            </a:r>
            <a:r>
              <a:rPr lang="fr-FR" sz="1200" kern="1200" dirty="0">
                <a:solidFill>
                  <a:schemeClr val="tx1"/>
                </a:solidFill>
                <a:effectLst/>
                <a:latin typeface="+mn-lt"/>
                <a:ea typeface="+mn-ea"/>
                <a:cs typeface="+mn-cs"/>
              </a:rPr>
              <a:t>ce qui leur coute cher, ne fonctionne pas toujours, </a:t>
            </a:r>
            <a:r>
              <a:rPr lang="fr-FR" sz="1200" b="0" i="0" kern="1200" dirty="0">
                <a:solidFill>
                  <a:schemeClr val="tx1"/>
                </a:solidFill>
                <a:effectLst/>
                <a:latin typeface="+mn-lt"/>
                <a:ea typeface="+mn-ea"/>
                <a:cs typeface="+mn-cs"/>
              </a:rPr>
              <a:t>et cela finit malheureusement souvent mal pour l'animal.</a:t>
            </a:r>
          </a:p>
          <a:p>
            <a:endParaRPr lang="de-DE" dirty="0"/>
          </a:p>
        </p:txBody>
      </p:sp>
      <p:sp>
        <p:nvSpPr>
          <p:cNvPr id="4" name="Foliennummernplatzhalter 3"/>
          <p:cNvSpPr>
            <a:spLocks noGrp="1"/>
          </p:cNvSpPr>
          <p:nvPr>
            <p:ph type="sldNum" sz="quarter" idx="5"/>
          </p:nvPr>
        </p:nvSpPr>
        <p:spPr/>
        <p:txBody>
          <a:bodyPr/>
          <a:lstStyle/>
          <a:p>
            <a:fld id="{727AE45E-E74A-4D93-A178-044F1028AF26}" type="slidenum">
              <a:rPr lang="de-DE" smtClean="0"/>
              <a:t>80</a:t>
            </a:fld>
            <a:endParaRPr lang="de-DE"/>
          </a:p>
        </p:txBody>
      </p:sp>
    </p:spTree>
    <p:extLst>
      <p:ext uri="{BB962C8B-B14F-4D97-AF65-F5344CB8AC3E}">
        <p14:creationId xmlns:p14="http://schemas.microsoft.com/office/powerpoint/2010/main" val="788739496"/>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2C3351-1AF2-0492-AAAD-08037DA657F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55C5539B-A159-826C-CB61-7B3AE15426EC}"/>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37993913-915D-AB5E-A86E-151D47DC062D}"/>
              </a:ext>
            </a:extLst>
          </p:cNvPr>
          <p:cNvSpPr>
            <a:spLocks noGrp="1"/>
          </p:cNvSpPr>
          <p:nvPr>
            <p:ph type="body" idx="1"/>
          </p:nvPr>
        </p:nvSpPr>
        <p:spPr/>
        <p:txBody>
          <a:bodyPr/>
          <a:lstStyle/>
          <a:p>
            <a:r>
              <a:rPr lang="fr-FR" sz="1200" b="0" i="0" kern="1200" dirty="0">
                <a:solidFill>
                  <a:schemeClr val="tx1"/>
                </a:solidFill>
                <a:effectLst/>
                <a:latin typeface="+mn-lt"/>
                <a:ea typeface="+mn-ea"/>
                <a:cs typeface="+mn-cs"/>
              </a:rPr>
              <a:t>Nous avons une maison avec plusieurs appartements en Allemagne.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Il y a quelques années, une de nos locataires était enceinte, en hiver, et elle devait rester longtemps au lit, presque en permanence à la maison.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Elle m'a appelée un jour pour m'informer qu'il y avait, selon elle, une fouine ou un raton laveur dans le grenier. </a:t>
            </a:r>
          </a:p>
          <a:p>
            <a:r>
              <a:rPr lang="fr-FR" sz="1200" b="0" i="0" kern="1200" dirty="0">
                <a:solidFill>
                  <a:schemeClr val="tx1"/>
                </a:solidFill>
                <a:effectLst/>
                <a:latin typeface="+mn-lt"/>
                <a:ea typeface="+mn-ea"/>
                <a:cs typeface="+mn-cs"/>
              </a:rPr>
              <a:t>Des bruits de pas et de bousculades depuis plusieurs semaines.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J'étais encore toute nouvelle dans le domaine de la communication animale, et je voulais faire ce travail avec une collègue.</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Quand nous avons « regardé » par la communication animale quel animal faisait ce bruit, il s'agissait bien d'une fouine. </a:t>
            </a:r>
          </a:p>
          <a:p>
            <a:r>
              <a:rPr lang="fr-FR" sz="1200" b="0" i="0" kern="1200" dirty="0">
                <a:solidFill>
                  <a:schemeClr val="tx1"/>
                </a:solidFill>
                <a:effectLst/>
                <a:latin typeface="+mn-lt"/>
                <a:ea typeface="+mn-ea"/>
                <a:cs typeface="+mn-cs"/>
              </a:rPr>
              <a:t>Plus précisément, une petite femelle fouine. </a:t>
            </a:r>
          </a:p>
          <a:p>
            <a:r>
              <a:rPr lang="fr-FR" sz="1200" b="0" i="0" kern="1200" dirty="0">
                <a:solidFill>
                  <a:schemeClr val="tx1"/>
                </a:solidFill>
                <a:effectLst/>
                <a:latin typeface="+mn-lt"/>
                <a:ea typeface="+mn-ea"/>
                <a:cs typeface="+mn-cs"/>
              </a:rPr>
              <a:t>Les animaux sauvages ne sont pas immédiatement ouverts quand un humain frappe à la porte.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Mais cette petite fouine, elle, l'était. Et comment ! Aujourd'hui encore, je repense avec joie à cette rencontre.</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Dans la communication énergétique, ce qui est le plus facile à percevoir, ce sont les émotions. Elles sont souvent la première chose que l'on ressent clairement.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Cette fouine envoyait immédiatement une forte énergie de gratitude, de joie et vraiment d'affection.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Cette énergie très amicale m'a envahie comme une vague. </a:t>
            </a:r>
          </a:p>
          <a:p>
            <a:r>
              <a:rPr lang="fr-FR" sz="1200" b="0" i="0" kern="1200" dirty="0">
                <a:solidFill>
                  <a:schemeClr val="tx1"/>
                </a:solidFill>
                <a:effectLst/>
                <a:latin typeface="+mn-lt"/>
                <a:ea typeface="+mn-ea"/>
                <a:cs typeface="+mn-cs"/>
              </a:rPr>
              <a:t>Cet animal nous était infiniment reconnaissant d'entrer en contact avec lui de cette manière. </a:t>
            </a:r>
          </a:p>
          <a:p>
            <a:r>
              <a:rPr lang="fr-FR" sz="1200" b="0" i="0" kern="1200" dirty="0">
                <a:solidFill>
                  <a:schemeClr val="tx1"/>
                </a:solidFill>
                <a:effectLst/>
                <a:latin typeface="+mn-lt"/>
                <a:ea typeface="+mn-ea"/>
                <a:cs typeface="+mn-cs"/>
              </a:rPr>
              <a:t>C'était une expérience qu'elle n'avait jamais faite avec les humains, et qui a changé son image de nous.</a:t>
            </a:r>
          </a:p>
          <a:p>
            <a:endParaRPr lang="fr-FR" sz="1200" b="0" i="0" kern="1200" dirty="0">
              <a:solidFill>
                <a:schemeClr val="tx1"/>
              </a:solidFill>
              <a:effectLst/>
              <a:latin typeface="+mn-lt"/>
              <a:ea typeface="+mn-ea"/>
              <a:cs typeface="+mn-cs"/>
            </a:endParaRPr>
          </a:p>
        </p:txBody>
      </p:sp>
      <p:sp>
        <p:nvSpPr>
          <p:cNvPr id="4" name="Foliennummernplatzhalter 3">
            <a:extLst>
              <a:ext uri="{FF2B5EF4-FFF2-40B4-BE49-F238E27FC236}">
                <a16:creationId xmlns:a16="http://schemas.microsoft.com/office/drawing/2014/main" id="{FC8EC778-A36D-BC49-C1E2-E0312DE7FB52}"/>
              </a:ext>
            </a:extLst>
          </p:cNvPr>
          <p:cNvSpPr>
            <a:spLocks noGrp="1"/>
          </p:cNvSpPr>
          <p:nvPr>
            <p:ph type="sldNum" sz="quarter" idx="5"/>
          </p:nvPr>
        </p:nvSpPr>
        <p:spPr/>
        <p:txBody>
          <a:bodyPr/>
          <a:lstStyle/>
          <a:p>
            <a:fld id="{727AE45E-E74A-4D93-A178-044F1028AF26}" type="slidenum">
              <a:rPr lang="de-DE" smtClean="0"/>
              <a:t>81</a:t>
            </a:fld>
            <a:endParaRPr lang="de-DE"/>
          </a:p>
        </p:txBody>
      </p:sp>
    </p:spTree>
    <p:extLst>
      <p:ext uri="{BB962C8B-B14F-4D97-AF65-F5344CB8AC3E}">
        <p14:creationId xmlns:p14="http://schemas.microsoft.com/office/powerpoint/2010/main" val="3393733082"/>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37F11E-8378-7BFC-C5F8-776AD9372379}"/>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F0F90F1F-A18C-B424-C7AD-D777EAEAE499}"/>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761F5B43-F6EA-3FE3-C93B-2A88505AAAFE}"/>
              </a:ext>
            </a:extLst>
          </p:cNvPr>
          <p:cNvSpPr>
            <a:spLocks noGrp="1"/>
          </p:cNvSpPr>
          <p:nvPr>
            <p:ph type="body" idx="1"/>
          </p:nvPr>
        </p:nvSpPr>
        <p:spPr/>
        <p:txBody>
          <a:bodyPr/>
          <a:lstStyle/>
          <a:p>
            <a:r>
              <a:rPr lang="fr-FR" sz="1200" b="0" i="0" kern="1200" dirty="0">
                <a:solidFill>
                  <a:schemeClr val="tx1"/>
                </a:solidFill>
                <a:effectLst/>
                <a:latin typeface="+mn-lt"/>
                <a:ea typeface="+mn-ea"/>
                <a:cs typeface="+mn-cs"/>
              </a:rPr>
              <a:t>Elle nous a dit qu'elle avait eu 4 petits en dehors de la période habituelle, en plein hiver.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Cela arrive de plus en plus souvent en effet, et on suppose que le changement climatique influence aussi le rythme naturel des animaux.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Ces 4 petits, nous a-t-elle dit, étaient encore trop petits pour déménager avec eux en plein hiver froid du nord de l'Allemagne, et pour trouver un nouveau refuge.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Elle nous était incroyablement reconnaissante d'avoir pris contact avec elle, et de lui donner ainsi la chance de partir d'elle-même, au lieu de la chasser ou de la tuer.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Elle nous a demandé un peu de temps.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Elle voulait rester encore avec ses petits, et ensuite ils partiraient, d'eux-mêmes, volontairement, sans dégâts « si possible ». Elle nous l'a promis.</a:t>
            </a:r>
          </a:p>
        </p:txBody>
      </p:sp>
      <p:sp>
        <p:nvSpPr>
          <p:cNvPr id="4" name="Foliennummernplatzhalter 3">
            <a:extLst>
              <a:ext uri="{FF2B5EF4-FFF2-40B4-BE49-F238E27FC236}">
                <a16:creationId xmlns:a16="http://schemas.microsoft.com/office/drawing/2014/main" id="{012585DA-F434-C766-D040-447D16194443}"/>
              </a:ext>
            </a:extLst>
          </p:cNvPr>
          <p:cNvSpPr>
            <a:spLocks noGrp="1"/>
          </p:cNvSpPr>
          <p:nvPr>
            <p:ph type="sldNum" sz="quarter" idx="5"/>
          </p:nvPr>
        </p:nvSpPr>
        <p:spPr/>
        <p:txBody>
          <a:bodyPr/>
          <a:lstStyle/>
          <a:p>
            <a:fld id="{727AE45E-E74A-4D93-A178-044F1028AF26}" type="slidenum">
              <a:rPr lang="de-DE" smtClean="0"/>
              <a:t>82</a:t>
            </a:fld>
            <a:endParaRPr lang="de-DE"/>
          </a:p>
        </p:txBody>
      </p:sp>
    </p:spTree>
    <p:extLst>
      <p:ext uri="{BB962C8B-B14F-4D97-AF65-F5344CB8AC3E}">
        <p14:creationId xmlns:p14="http://schemas.microsoft.com/office/powerpoint/2010/main" val="1773229221"/>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BCDD67-3832-ADCE-9445-0E434B9E4B9C}"/>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07F369C-3CAE-CF51-52B9-814DC206F4BF}"/>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EB9F8550-5954-B48A-7D33-DF4A521556F9}"/>
              </a:ext>
            </a:extLst>
          </p:cNvPr>
          <p:cNvSpPr>
            <a:spLocks noGrp="1"/>
          </p:cNvSpPr>
          <p:nvPr>
            <p:ph type="body" idx="1"/>
          </p:nvPr>
        </p:nvSpPr>
        <p:spPr/>
        <p:txBody>
          <a:bodyPr/>
          <a:lstStyle/>
          <a:p>
            <a:r>
              <a:rPr lang="fr-FR" sz="1200" b="0" i="0" kern="1200" dirty="0">
                <a:solidFill>
                  <a:schemeClr val="tx1"/>
                </a:solidFill>
                <a:effectLst/>
                <a:latin typeface="+mn-lt"/>
                <a:ea typeface="+mn-ea"/>
                <a:cs typeface="+mn-cs"/>
              </a:rPr>
              <a:t>J'étais émue et profondément étonnée, mais j’ai fait une confiance complète a la fouine.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Nous avons attendu environ 6 semaines.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Les bruits de pas et de sauts continuaient. Notre locataire enceinte, toujours à la maison, nous donnait un rapport précis, surtout au début.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6 semaines ont passé, et entre-temps, le bebe de notre locataire est né, un </a:t>
            </a:r>
            <a:r>
              <a:rPr lang="fr-FR" sz="1200" b="0" i="0" kern="1200" dirty="0" err="1">
                <a:solidFill>
                  <a:schemeClr val="tx1"/>
                </a:solidFill>
                <a:effectLst/>
                <a:latin typeface="+mn-lt"/>
                <a:ea typeface="+mn-ea"/>
                <a:cs typeface="+mn-cs"/>
              </a:rPr>
              <a:t>garcon</a:t>
            </a:r>
            <a:r>
              <a:rPr lang="fr-FR" sz="1200" b="0" i="0" kern="1200" dirty="0">
                <a:solidFill>
                  <a:schemeClr val="tx1"/>
                </a:solidFill>
                <a:effectLst/>
                <a:latin typeface="+mn-lt"/>
                <a:ea typeface="+mn-ea"/>
                <a:cs typeface="+mn-cs"/>
              </a:rPr>
              <a:t>.</a:t>
            </a:r>
          </a:p>
        </p:txBody>
      </p:sp>
      <p:sp>
        <p:nvSpPr>
          <p:cNvPr id="4" name="Foliennummernplatzhalter 3">
            <a:extLst>
              <a:ext uri="{FF2B5EF4-FFF2-40B4-BE49-F238E27FC236}">
                <a16:creationId xmlns:a16="http://schemas.microsoft.com/office/drawing/2014/main" id="{6339E010-7F86-DE86-8400-7F66A1CB5A46}"/>
              </a:ext>
            </a:extLst>
          </p:cNvPr>
          <p:cNvSpPr>
            <a:spLocks noGrp="1"/>
          </p:cNvSpPr>
          <p:nvPr>
            <p:ph type="sldNum" sz="quarter" idx="5"/>
          </p:nvPr>
        </p:nvSpPr>
        <p:spPr/>
        <p:txBody>
          <a:bodyPr/>
          <a:lstStyle/>
          <a:p>
            <a:fld id="{727AE45E-E74A-4D93-A178-044F1028AF26}" type="slidenum">
              <a:rPr lang="de-DE" smtClean="0"/>
              <a:t>83</a:t>
            </a:fld>
            <a:endParaRPr lang="de-DE"/>
          </a:p>
        </p:txBody>
      </p:sp>
    </p:spTree>
    <p:extLst>
      <p:ext uri="{BB962C8B-B14F-4D97-AF65-F5344CB8AC3E}">
        <p14:creationId xmlns:p14="http://schemas.microsoft.com/office/powerpoint/2010/main" val="3025948884"/>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BCDD67-3832-ADCE-9445-0E434B9E4B9C}"/>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07F369C-3CAE-CF51-52B9-814DC206F4BF}"/>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EB9F8550-5954-B48A-7D33-DF4A521556F9}"/>
              </a:ext>
            </a:extLst>
          </p:cNvPr>
          <p:cNvSpPr>
            <a:spLocks noGrp="1"/>
          </p:cNvSpPr>
          <p:nvPr>
            <p:ph type="body" idx="1"/>
          </p:nvPr>
        </p:nvSpPr>
        <p:spPr/>
        <p:txBody>
          <a:bodyPr/>
          <a:lstStyle/>
          <a:p>
            <a:r>
              <a:rPr lang="fr-FR" sz="1200" b="0" i="0" kern="1200" dirty="0">
                <a:solidFill>
                  <a:schemeClr val="tx1"/>
                </a:solidFill>
                <a:effectLst/>
                <a:latin typeface="+mn-lt"/>
                <a:ea typeface="+mn-ea"/>
                <a:cs typeface="+mn-cs"/>
              </a:rPr>
              <a:t>Quand j'ai redemandé où en étaient les bruits nocturnes des habitants du grenier, ils m'ont regardée étonnés et ont dit : là-haut, plus rien ne bouge depuis plusieurs semaines, c'est complètement calme – maintenant, il n'y a plus que notre fils qui crie la nuit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C'était vrai. Les fouines étaient parties bien avant le printemps, ce qui est leur période habituelle de déménagement. </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Il n'y avait pas non plus de dégâts notables dans le grenier. La petite fouine, si reconnaissante et si amicale, avait tenu parole.</a:t>
            </a:r>
          </a:p>
          <a:p>
            <a:endParaRPr lang="fr-FR" sz="1200" b="0" i="0" kern="1200" dirty="0">
              <a:solidFill>
                <a:schemeClr val="tx1"/>
              </a:solidFill>
              <a:effectLst/>
              <a:latin typeface="+mn-lt"/>
              <a:ea typeface="+mn-ea"/>
              <a:cs typeface="+mn-cs"/>
            </a:endParaRPr>
          </a:p>
          <a:p>
            <a:r>
              <a:rPr lang="fr-FR" sz="1200" b="0" i="0" kern="1200" dirty="0">
                <a:solidFill>
                  <a:schemeClr val="tx1"/>
                </a:solidFill>
                <a:effectLst/>
                <a:latin typeface="+mn-lt"/>
                <a:ea typeface="+mn-ea"/>
                <a:cs typeface="+mn-cs"/>
              </a:rPr>
              <a:t>En général, les animaux sauvages sont tout à fait prêts à coopérer avec nous. Ils sont reconnaissants pour la communication, qui leur donne la chance d'agir eux-mêmes et de partir, avant d'être chassés par la force. Ils sont reconnaissants pour la reconnaissance et le respect de leurs besoins. Et peut-être que cela peut ouvrir un chemin vers une coexistence pacifique.</a:t>
            </a:r>
          </a:p>
        </p:txBody>
      </p:sp>
      <p:sp>
        <p:nvSpPr>
          <p:cNvPr id="4" name="Foliennummernplatzhalter 3">
            <a:extLst>
              <a:ext uri="{FF2B5EF4-FFF2-40B4-BE49-F238E27FC236}">
                <a16:creationId xmlns:a16="http://schemas.microsoft.com/office/drawing/2014/main" id="{6339E010-7F86-DE86-8400-7F66A1CB5A46}"/>
              </a:ext>
            </a:extLst>
          </p:cNvPr>
          <p:cNvSpPr>
            <a:spLocks noGrp="1"/>
          </p:cNvSpPr>
          <p:nvPr>
            <p:ph type="sldNum" sz="quarter" idx="5"/>
          </p:nvPr>
        </p:nvSpPr>
        <p:spPr/>
        <p:txBody>
          <a:bodyPr/>
          <a:lstStyle/>
          <a:p>
            <a:fld id="{727AE45E-E74A-4D93-A178-044F1028AF26}" type="slidenum">
              <a:rPr lang="de-DE" smtClean="0"/>
              <a:t>84</a:t>
            </a:fld>
            <a:endParaRPr lang="de-DE"/>
          </a:p>
        </p:txBody>
      </p:sp>
    </p:spTree>
    <p:extLst>
      <p:ext uri="{BB962C8B-B14F-4D97-AF65-F5344CB8AC3E}">
        <p14:creationId xmlns:p14="http://schemas.microsoft.com/office/powerpoint/2010/main" val="26081260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989F0E5-FBC7-4C39-9649-56AF85D7740B}"/>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p>
        </p:txBody>
      </p:sp>
      <p:sp>
        <p:nvSpPr>
          <p:cNvPr id="3" name="Untertitel 2">
            <a:extLst>
              <a:ext uri="{FF2B5EF4-FFF2-40B4-BE49-F238E27FC236}">
                <a16:creationId xmlns:a16="http://schemas.microsoft.com/office/drawing/2014/main" id="{93778A27-DE51-456A-9496-AE168EBCC37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p>
        </p:txBody>
      </p:sp>
      <p:sp>
        <p:nvSpPr>
          <p:cNvPr id="4" name="Datumsplatzhalter 3">
            <a:extLst>
              <a:ext uri="{FF2B5EF4-FFF2-40B4-BE49-F238E27FC236}">
                <a16:creationId xmlns:a16="http://schemas.microsoft.com/office/drawing/2014/main" id="{B45B773C-ACF7-4879-82C7-E11D2657D5F0}"/>
              </a:ext>
            </a:extLst>
          </p:cNvPr>
          <p:cNvSpPr>
            <a:spLocks noGrp="1"/>
          </p:cNvSpPr>
          <p:nvPr>
            <p:ph type="dt" sz="half" idx="10"/>
          </p:nvPr>
        </p:nvSpPr>
        <p:spPr/>
        <p:txBody>
          <a:bodyPr/>
          <a:lstStyle/>
          <a:p>
            <a:fld id="{54BBB8BD-B296-4412-8472-D6C5DB141588}" type="datetime1">
              <a:rPr lang="de-DE" smtClean="0"/>
              <a:t>08.09.2026</a:t>
            </a:fld>
            <a:endParaRPr lang="de-DE"/>
          </a:p>
        </p:txBody>
      </p:sp>
      <p:sp>
        <p:nvSpPr>
          <p:cNvPr id="5" name="Fußzeilenplatzhalter 4">
            <a:extLst>
              <a:ext uri="{FF2B5EF4-FFF2-40B4-BE49-F238E27FC236}">
                <a16:creationId xmlns:a16="http://schemas.microsoft.com/office/drawing/2014/main" id="{3FDBCA88-4B74-43B8-BD0D-618C2BA5B23E}"/>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C654FDCD-8732-424E-8FB3-0ABFBAF59D32}"/>
              </a:ext>
            </a:extLst>
          </p:cNvPr>
          <p:cNvSpPr>
            <a:spLocks noGrp="1"/>
          </p:cNvSpPr>
          <p:nvPr>
            <p:ph type="sldNum" sz="quarter" idx="12"/>
          </p:nvPr>
        </p:nvSpPr>
        <p:spPr/>
        <p:txBody>
          <a:bodyPr/>
          <a:lstStyle/>
          <a:p>
            <a:fld id="{0FCB7232-05D0-44FB-949F-A4D45C9708DF}" type="slidenum">
              <a:rPr lang="de-DE" smtClean="0"/>
              <a:t>‹Nr.›</a:t>
            </a:fld>
            <a:endParaRPr lang="de-DE"/>
          </a:p>
        </p:txBody>
      </p:sp>
    </p:spTree>
    <p:extLst>
      <p:ext uri="{BB962C8B-B14F-4D97-AF65-F5344CB8AC3E}">
        <p14:creationId xmlns:p14="http://schemas.microsoft.com/office/powerpoint/2010/main" val="33753424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3735721-713D-43A9-AF0A-8533B6AA9041}"/>
              </a:ext>
            </a:extLst>
          </p:cNvPr>
          <p:cNvSpPr>
            <a:spLocks noGrp="1"/>
          </p:cNvSpPr>
          <p:nvPr>
            <p:ph type="title"/>
          </p:nvPr>
        </p:nvSpPr>
        <p:spPr/>
        <p:txBody>
          <a:bodyPr/>
          <a:lstStyle/>
          <a:p>
            <a:r>
              <a:rPr lang="de-DE"/>
              <a:t>Mastertitelformat bearbeiten</a:t>
            </a:r>
          </a:p>
        </p:txBody>
      </p:sp>
      <p:sp>
        <p:nvSpPr>
          <p:cNvPr id="3" name="Inhaltsplatzhalter 2">
            <a:extLst>
              <a:ext uri="{FF2B5EF4-FFF2-40B4-BE49-F238E27FC236}">
                <a16:creationId xmlns:a16="http://schemas.microsoft.com/office/drawing/2014/main" id="{986ECD89-9193-4E26-B1F7-63982BF78E7B}"/>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4FB67ABA-849B-4C69-96E3-EF4305E24965}"/>
              </a:ext>
            </a:extLst>
          </p:cNvPr>
          <p:cNvSpPr>
            <a:spLocks noGrp="1"/>
          </p:cNvSpPr>
          <p:nvPr>
            <p:ph type="dt" sz="half" idx="10"/>
          </p:nvPr>
        </p:nvSpPr>
        <p:spPr/>
        <p:txBody>
          <a:bodyPr/>
          <a:lstStyle/>
          <a:p>
            <a:fld id="{50CC17FE-B9A1-4A56-9896-659617017666}" type="datetime1">
              <a:rPr lang="de-DE" smtClean="0"/>
              <a:t>08.09.2026</a:t>
            </a:fld>
            <a:endParaRPr lang="de-DE"/>
          </a:p>
        </p:txBody>
      </p:sp>
      <p:sp>
        <p:nvSpPr>
          <p:cNvPr id="5" name="Fußzeilenplatzhalter 4">
            <a:extLst>
              <a:ext uri="{FF2B5EF4-FFF2-40B4-BE49-F238E27FC236}">
                <a16:creationId xmlns:a16="http://schemas.microsoft.com/office/drawing/2014/main" id="{9C10BC50-DE26-4EEB-B93C-282DBB864569}"/>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16F53011-8B0E-4450-9024-DC0863304DD0}"/>
              </a:ext>
            </a:extLst>
          </p:cNvPr>
          <p:cNvSpPr>
            <a:spLocks noGrp="1"/>
          </p:cNvSpPr>
          <p:nvPr>
            <p:ph type="sldNum" sz="quarter" idx="12"/>
          </p:nvPr>
        </p:nvSpPr>
        <p:spPr/>
        <p:txBody>
          <a:bodyPr/>
          <a:lstStyle/>
          <a:p>
            <a:fld id="{0FCB7232-05D0-44FB-949F-A4D45C9708DF}" type="slidenum">
              <a:rPr lang="de-DE" smtClean="0"/>
              <a:t>‹Nr.›</a:t>
            </a:fld>
            <a:endParaRPr lang="de-DE"/>
          </a:p>
        </p:txBody>
      </p:sp>
    </p:spTree>
    <p:extLst>
      <p:ext uri="{BB962C8B-B14F-4D97-AF65-F5344CB8AC3E}">
        <p14:creationId xmlns:p14="http://schemas.microsoft.com/office/powerpoint/2010/main" val="27430377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173B99C-8CEC-4C7F-B497-3000DB5858A6}"/>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p>
        </p:txBody>
      </p:sp>
      <p:sp>
        <p:nvSpPr>
          <p:cNvPr id="3" name="Textplatzhalter 2">
            <a:extLst>
              <a:ext uri="{FF2B5EF4-FFF2-40B4-BE49-F238E27FC236}">
                <a16:creationId xmlns:a16="http://schemas.microsoft.com/office/drawing/2014/main" id="{C4DB486D-8EF0-4A13-AB07-5992EADF54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B8E1D26C-32C9-428A-A240-6689D9AAB4ED}"/>
              </a:ext>
            </a:extLst>
          </p:cNvPr>
          <p:cNvSpPr>
            <a:spLocks noGrp="1"/>
          </p:cNvSpPr>
          <p:nvPr>
            <p:ph type="dt" sz="half" idx="10"/>
          </p:nvPr>
        </p:nvSpPr>
        <p:spPr/>
        <p:txBody>
          <a:bodyPr/>
          <a:lstStyle/>
          <a:p>
            <a:fld id="{2A43D4DE-D24C-49DC-8E07-D5875B966267}" type="datetime1">
              <a:rPr lang="de-DE" smtClean="0"/>
              <a:t>08.09.2026</a:t>
            </a:fld>
            <a:endParaRPr lang="de-DE"/>
          </a:p>
        </p:txBody>
      </p:sp>
      <p:sp>
        <p:nvSpPr>
          <p:cNvPr id="5" name="Fußzeilenplatzhalter 4">
            <a:extLst>
              <a:ext uri="{FF2B5EF4-FFF2-40B4-BE49-F238E27FC236}">
                <a16:creationId xmlns:a16="http://schemas.microsoft.com/office/drawing/2014/main" id="{E03DF657-D8DF-42CE-BF23-92D8EFE03202}"/>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AB53EA01-17A7-43D1-97A2-7A5C4F42B7B5}"/>
              </a:ext>
            </a:extLst>
          </p:cNvPr>
          <p:cNvSpPr>
            <a:spLocks noGrp="1"/>
          </p:cNvSpPr>
          <p:nvPr>
            <p:ph type="sldNum" sz="quarter" idx="12"/>
          </p:nvPr>
        </p:nvSpPr>
        <p:spPr/>
        <p:txBody>
          <a:bodyPr/>
          <a:lstStyle/>
          <a:p>
            <a:fld id="{0FCB7232-05D0-44FB-949F-A4D45C9708DF}" type="slidenum">
              <a:rPr lang="de-DE" smtClean="0"/>
              <a:t>‹Nr.›</a:t>
            </a:fld>
            <a:endParaRPr lang="de-DE"/>
          </a:p>
        </p:txBody>
      </p:sp>
    </p:spTree>
    <p:extLst>
      <p:ext uri="{BB962C8B-B14F-4D97-AF65-F5344CB8AC3E}">
        <p14:creationId xmlns:p14="http://schemas.microsoft.com/office/powerpoint/2010/main" val="26673552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ED76496-1AB3-468B-81FE-76441014764E}"/>
              </a:ext>
            </a:extLst>
          </p:cNvPr>
          <p:cNvSpPr>
            <a:spLocks noGrp="1"/>
          </p:cNvSpPr>
          <p:nvPr>
            <p:ph type="title"/>
          </p:nvPr>
        </p:nvSpPr>
        <p:spPr/>
        <p:txBody>
          <a:bodyPr/>
          <a:lstStyle/>
          <a:p>
            <a:r>
              <a:rPr lang="de-DE"/>
              <a:t>Mastertitelformat bearbeiten</a:t>
            </a:r>
          </a:p>
        </p:txBody>
      </p:sp>
      <p:sp>
        <p:nvSpPr>
          <p:cNvPr id="3" name="Inhaltsplatzhalter 2">
            <a:extLst>
              <a:ext uri="{FF2B5EF4-FFF2-40B4-BE49-F238E27FC236}">
                <a16:creationId xmlns:a16="http://schemas.microsoft.com/office/drawing/2014/main" id="{AD9C14B2-BDEE-4102-BFC2-61E2443CAE59}"/>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a:extLst>
              <a:ext uri="{FF2B5EF4-FFF2-40B4-BE49-F238E27FC236}">
                <a16:creationId xmlns:a16="http://schemas.microsoft.com/office/drawing/2014/main" id="{D671317D-119D-4945-8305-BD1A27F10E43}"/>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Datumsplatzhalter 4">
            <a:extLst>
              <a:ext uri="{FF2B5EF4-FFF2-40B4-BE49-F238E27FC236}">
                <a16:creationId xmlns:a16="http://schemas.microsoft.com/office/drawing/2014/main" id="{6975037B-8687-4A2A-8BF9-C706ABE1249B}"/>
              </a:ext>
            </a:extLst>
          </p:cNvPr>
          <p:cNvSpPr>
            <a:spLocks noGrp="1"/>
          </p:cNvSpPr>
          <p:nvPr>
            <p:ph type="dt" sz="half" idx="10"/>
          </p:nvPr>
        </p:nvSpPr>
        <p:spPr/>
        <p:txBody>
          <a:bodyPr/>
          <a:lstStyle/>
          <a:p>
            <a:fld id="{B116C047-A599-4E34-B2D1-15BBC2AB03FE}" type="datetime1">
              <a:rPr lang="de-DE" smtClean="0"/>
              <a:t>08.09.2026</a:t>
            </a:fld>
            <a:endParaRPr lang="de-DE"/>
          </a:p>
        </p:txBody>
      </p:sp>
      <p:sp>
        <p:nvSpPr>
          <p:cNvPr id="6" name="Fußzeilenplatzhalter 5">
            <a:extLst>
              <a:ext uri="{FF2B5EF4-FFF2-40B4-BE49-F238E27FC236}">
                <a16:creationId xmlns:a16="http://schemas.microsoft.com/office/drawing/2014/main" id="{4CBBA5C1-7DCF-4CD0-8EC9-F3D27AC34A3F}"/>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09F48335-441A-4871-A57C-DCC231D8066E}"/>
              </a:ext>
            </a:extLst>
          </p:cNvPr>
          <p:cNvSpPr>
            <a:spLocks noGrp="1"/>
          </p:cNvSpPr>
          <p:nvPr>
            <p:ph type="sldNum" sz="quarter" idx="12"/>
          </p:nvPr>
        </p:nvSpPr>
        <p:spPr/>
        <p:txBody>
          <a:bodyPr/>
          <a:lstStyle/>
          <a:p>
            <a:fld id="{0FCB7232-05D0-44FB-949F-A4D45C9708DF}" type="slidenum">
              <a:rPr lang="de-DE" smtClean="0"/>
              <a:t>‹Nr.›</a:t>
            </a:fld>
            <a:endParaRPr lang="de-DE"/>
          </a:p>
        </p:txBody>
      </p:sp>
    </p:spTree>
    <p:extLst>
      <p:ext uri="{BB962C8B-B14F-4D97-AF65-F5344CB8AC3E}">
        <p14:creationId xmlns:p14="http://schemas.microsoft.com/office/powerpoint/2010/main" val="5617733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88B86F7-303F-4CDD-9646-0052B5AD7BDF}"/>
              </a:ext>
            </a:extLst>
          </p:cNvPr>
          <p:cNvSpPr>
            <a:spLocks noGrp="1"/>
          </p:cNvSpPr>
          <p:nvPr>
            <p:ph type="title"/>
          </p:nvPr>
        </p:nvSpPr>
        <p:spPr>
          <a:xfrm>
            <a:off x="839788" y="365125"/>
            <a:ext cx="10515600" cy="1325563"/>
          </a:xfrm>
        </p:spPr>
        <p:txBody>
          <a:bodyPr/>
          <a:lstStyle/>
          <a:p>
            <a:r>
              <a:rPr lang="de-DE"/>
              <a:t>Mastertitelformat bearbeiten</a:t>
            </a:r>
          </a:p>
        </p:txBody>
      </p:sp>
      <p:sp>
        <p:nvSpPr>
          <p:cNvPr id="3" name="Textplatzhalter 2">
            <a:extLst>
              <a:ext uri="{FF2B5EF4-FFF2-40B4-BE49-F238E27FC236}">
                <a16:creationId xmlns:a16="http://schemas.microsoft.com/office/drawing/2014/main" id="{3AFD408F-1344-45F0-984A-5843C5DA155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9868F494-0D08-4F16-A777-7087822AED7B}"/>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a:extLst>
              <a:ext uri="{FF2B5EF4-FFF2-40B4-BE49-F238E27FC236}">
                <a16:creationId xmlns:a16="http://schemas.microsoft.com/office/drawing/2014/main" id="{D5C27CD6-50C9-4D90-8DD9-2BAA9BA0417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DD4BE7A6-649A-467F-8A23-DE2AA4878444}"/>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7" name="Datumsplatzhalter 6">
            <a:extLst>
              <a:ext uri="{FF2B5EF4-FFF2-40B4-BE49-F238E27FC236}">
                <a16:creationId xmlns:a16="http://schemas.microsoft.com/office/drawing/2014/main" id="{1E5A558D-4F6D-4DBB-88BE-258EFF0B15E2}"/>
              </a:ext>
            </a:extLst>
          </p:cNvPr>
          <p:cNvSpPr>
            <a:spLocks noGrp="1"/>
          </p:cNvSpPr>
          <p:nvPr>
            <p:ph type="dt" sz="half" idx="10"/>
          </p:nvPr>
        </p:nvSpPr>
        <p:spPr/>
        <p:txBody>
          <a:bodyPr/>
          <a:lstStyle/>
          <a:p>
            <a:fld id="{AEB71414-364B-4CD1-AB81-0E46A2571A8A}" type="datetime1">
              <a:rPr lang="de-DE" smtClean="0"/>
              <a:t>08.09.2026</a:t>
            </a:fld>
            <a:endParaRPr lang="de-DE"/>
          </a:p>
        </p:txBody>
      </p:sp>
      <p:sp>
        <p:nvSpPr>
          <p:cNvPr id="8" name="Fußzeilenplatzhalter 7">
            <a:extLst>
              <a:ext uri="{FF2B5EF4-FFF2-40B4-BE49-F238E27FC236}">
                <a16:creationId xmlns:a16="http://schemas.microsoft.com/office/drawing/2014/main" id="{F35467A6-8378-4799-B58A-A4360842B82B}"/>
              </a:ext>
            </a:extLst>
          </p:cNvPr>
          <p:cNvSpPr>
            <a:spLocks noGrp="1"/>
          </p:cNvSpPr>
          <p:nvPr>
            <p:ph type="ftr" sz="quarter" idx="11"/>
          </p:nvPr>
        </p:nvSpPr>
        <p:spPr/>
        <p:txBody>
          <a:bodyPr/>
          <a:lstStyle/>
          <a:p>
            <a:endParaRPr lang="de-DE"/>
          </a:p>
        </p:txBody>
      </p:sp>
      <p:sp>
        <p:nvSpPr>
          <p:cNvPr id="9" name="Foliennummernplatzhalter 8">
            <a:extLst>
              <a:ext uri="{FF2B5EF4-FFF2-40B4-BE49-F238E27FC236}">
                <a16:creationId xmlns:a16="http://schemas.microsoft.com/office/drawing/2014/main" id="{D52EE3E5-ADC4-40E5-9192-40DA5C0271E3}"/>
              </a:ext>
            </a:extLst>
          </p:cNvPr>
          <p:cNvSpPr>
            <a:spLocks noGrp="1"/>
          </p:cNvSpPr>
          <p:nvPr>
            <p:ph type="sldNum" sz="quarter" idx="12"/>
          </p:nvPr>
        </p:nvSpPr>
        <p:spPr/>
        <p:txBody>
          <a:bodyPr/>
          <a:lstStyle/>
          <a:p>
            <a:fld id="{0FCB7232-05D0-44FB-949F-A4D45C9708DF}" type="slidenum">
              <a:rPr lang="de-DE" smtClean="0"/>
              <a:t>‹Nr.›</a:t>
            </a:fld>
            <a:endParaRPr lang="de-DE"/>
          </a:p>
        </p:txBody>
      </p:sp>
    </p:spTree>
    <p:extLst>
      <p:ext uri="{BB962C8B-B14F-4D97-AF65-F5344CB8AC3E}">
        <p14:creationId xmlns:p14="http://schemas.microsoft.com/office/powerpoint/2010/main" val="6652959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DFFB108-645F-4090-A3F4-89F341D72DF4}"/>
              </a:ext>
            </a:extLst>
          </p:cNvPr>
          <p:cNvSpPr>
            <a:spLocks noGrp="1"/>
          </p:cNvSpPr>
          <p:nvPr>
            <p:ph type="title"/>
          </p:nvPr>
        </p:nvSpPr>
        <p:spPr/>
        <p:txBody>
          <a:bodyPr/>
          <a:lstStyle/>
          <a:p>
            <a:r>
              <a:rPr lang="de-DE"/>
              <a:t>Mastertitelformat bearbeiten</a:t>
            </a:r>
          </a:p>
        </p:txBody>
      </p:sp>
      <p:sp>
        <p:nvSpPr>
          <p:cNvPr id="3" name="Datumsplatzhalter 2">
            <a:extLst>
              <a:ext uri="{FF2B5EF4-FFF2-40B4-BE49-F238E27FC236}">
                <a16:creationId xmlns:a16="http://schemas.microsoft.com/office/drawing/2014/main" id="{A57AC786-0778-4C4E-8CC7-70C3EDA8A0BD}"/>
              </a:ext>
            </a:extLst>
          </p:cNvPr>
          <p:cNvSpPr>
            <a:spLocks noGrp="1"/>
          </p:cNvSpPr>
          <p:nvPr>
            <p:ph type="dt" sz="half" idx="10"/>
          </p:nvPr>
        </p:nvSpPr>
        <p:spPr/>
        <p:txBody>
          <a:bodyPr/>
          <a:lstStyle/>
          <a:p>
            <a:fld id="{074C81F1-98DE-47B3-A65C-EC068B70224E}" type="datetime1">
              <a:rPr lang="de-DE" smtClean="0"/>
              <a:t>08.09.2026</a:t>
            </a:fld>
            <a:endParaRPr lang="de-DE"/>
          </a:p>
        </p:txBody>
      </p:sp>
      <p:sp>
        <p:nvSpPr>
          <p:cNvPr id="4" name="Fußzeilenplatzhalter 3">
            <a:extLst>
              <a:ext uri="{FF2B5EF4-FFF2-40B4-BE49-F238E27FC236}">
                <a16:creationId xmlns:a16="http://schemas.microsoft.com/office/drawing/2014/main" id="{3F3E1AD6-BE78-42CE-9155-7683F05D45D0}"/>
              </a:ext>
            </a:extLst>
          </p:cNvPr>
          <p:cNvSpPr>
            <a:spLocks noGrp="1"/>
          </p:cNvSpPr>
          <p:nvPr>
            <p:ph type="ftr" sz="quarter" idx="11"/>
          </p:nvPr>
        </p:nvSpPr>
        <p:spPr/>
        <p:txBody>
          <a:bodyPr/>
          <a:lstStyle/>
          <a:p>
            <a:endParaRPr lang="de-DE"/>
          </a:p>
        </p:txBody>
      </p:sp>
      <p:sp>
        <p:nvSpPr>
          <p:cNvPr id="5" name="Foliennummernplatzhalter 4">
            <a:extLst>
              <a:ext uri="{FF2B5EF4-FFF2-40B4-BE49-F238E27FC236}">
                <a16:creationId xmlns:a16="http://schemas.microsoft.com/office/drawing/2014/main" id="{5AEC5037-448D-40B7-8C03-65A94CE83080}"/>
              </a:ext>
            </a:extLst>
          </p:cNvPr>
          <p:cNvSpPr>
            <a:spLocks noGrp="1"/>
          </p:cNvSpPr>
          <p:nvPr>
            <p:ph type="sldNum" sz="quarter" idx="12"/>
          </p:nvPr>
        </p:nvSpPr>
        <p:spPr/>
        <p:txBody>
          <a:bodyPr/>
          <a:lstStyle/>
          <a:p>
            <a:fld id="{0FCB7232-05D0-44FB-949F-A4D45C9708DF}" type="slidenum">
              <a:rPr lang="de-DE" smtClean="0"/>
              <a:t>‹Nr.›</a:t>
            </a:fld>
            <a:endParaRPr lang="de-DE"/>
          </a:p>
        </p:txBody>
      </p:sp>
    </p:spTree>
    <p:extLst>
      <p:ext uri="{BB962C8B-B14F-4D97-AF65-F5344CB8AC3E}">
        <p14:creationId xmlns:p14="http://schemas.microsoft.com/office/powerpoint/2010/main" val="35049907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CC29A7B2-A800-4C96-AAE1-01CB89C3B4D9}"/>
              </a:ext>
            </a:extLst>
          </p:cNvPr>
          <p:cNvSpPr>
            <a:spLocks noGrp="1"/>
          </p:cNvSpPr>
          <p:nvPr>
            <p:ph type="dt" sz="half" idx="10"/>
          </p:nvPr>
        </p:nvSpPr>
        <p:spPr/>
        <p:txBody>
          <a:bodyPr/>
          <a:lstStyle/>
          <a:p>
            <a:fld id="{4B9E2214-9572-4037-961C-49765B9ADF25}" type="datetime1">
              <a:rPr lang="de-DE" smtClean="0"/>
              <a:t>08.09.2026</a:t>
            </a:fld>
            <a:endParaRPr lang="de-DE"/>
          </a:p>
        </p:txBody>
      </p:sp>
      <p:sp>
        <p:nvSpPr>
          <p:cNvPr id="3" name="Fußzeilenplatzhalter 2">
            <a:extLst>
              <a:ext uri="{FF2B5EF4-FFF2-40B4-BE49-F238E27FC236}">
                <a16:creationId xmlns:a16="http://schemas.microsoft.com/office/drawing/2014/main" id="{322C37C1-F6F9-4457-9F9B-57DC90D72D14}"/>
              </a:ext>
            </a:extLst>
          </p:cNvPr>
          <p:cNvSpPr>
            <a:spLocks noGrp="1"/>
          </p:cNvSpPr>
          <p:nvPr>
            <p:ph type="ftr" sz="quarter" idx="11"/>
          </p:nvPr>
        </p:nvSpPr>
        <p:spPr/>
        <p:txBody>
          <a:bodyPr/>
          <a:lstStyle/>
          <a:p>
            <a:endParaRPr lang="de-DE"/>
          </a:p>
        </p:txBody>
      </p:sp>
      <p:sp>
        <p:nvSpPr>
          <p:cNvPr id="4" name="Foliennummernplatzhalter 3">
            <a:extLst>
              <a:ext uri="{FF2B5EF4-FFF2-40B4-BE49-F238E27FC236}">
                <a16:creationId xmlns:a16="http://schemas.microsoft.com/office/drawing/2014/main" id="{17E0F03B-B01F-45AE-BDBC-B73E10374119}"/>
              </a:ext>
            </a:extLst>
          </p:cNvPr>
          <p:cNvSpPr>
            <a:spLocks noGrp="1"/>
          </p:cNvSpPr>
          <p:nvPr>
            <p:ph type="sldNum" sz="quarter" idx="12"/>
          </p:nvPr>
        </p:nvSpPr>
        <p:spPr/>
        <p:txBody>
          <a:bodyPr/>
          <a:lstStyle/>
          <a:p>
            <a:fld id="{0FCB7232-05D0-44FB-949F-A4D45C9708DF}" type="slidenum">
              <a:rPr lang="de-DE" smtClean="0"/>
              <a:t>‹Nr.›</a:t>
            </a:fld>
            <a:endParaRPr lang="de-DE"/>
          </a:p>
        </p:txBody>
      </p:sp>
    </p:spTree>
    <p:extLst>
      <p:ext uri="{BB962C8B-B14F-4D97-AF65-F5344CB8AC3E}">
        <p14:creationId xmlns:p14="http://schemas.microsoft.com/office/powerpoint/2010/main" val="29357946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25A1269-863D-4A68-B305-886DB7E40189}"/>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p>
        </p:txBody>
      </p:sp>
      <p:sp>
        <p:nvSpPr>
          <p:cNvPr id="3" name="Inhaltsplatzhalter 2">
            <a:extLst>
              <a:ext uri="{FF2B5EF4-FFF2-40B4-BE49-F238E27FC236}">
                <a16:creationId xmlns:a16="http://schemas.microsoft.com/office/drawing/2014/main" id="{F69C124A-AE3A-4D58-B8C6-9A577AFAE07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a:extLst>
              <a:ext uri="{FF2B5EF4-FFF2-40B4-BE49-F238E27FC236}">
                <a16:creationId xmlns:a16="http://schemas.microsoft.com/office/drawing/2014/main" id="{8F082198-E5B5-4D0D-8138-A1C83504954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BB65EE5C-6057-45BF-967C-C6D63D3B5DE4}"/>
              </a:ext>
            </a:extLst>
          </p:cNvPr>
          <p:cNvSpPr>
            <a:spLocks noGrp="1"/>
          </p:cNvSpPr>
          <p:nvPr>
            <p:ph type="dt" sz="half" idx="10"/>
          </p:nvPr>
        </p:nvSpPr>
        <p:spPr/>
        <p:txBody>
          <a:bodyPr/>
          <a:lstStyle/>
          <a:p>
            <a:fld id="{84B67F9A-EA95-4C6E-BB89-733848944E87}" type="datetime1">
              <a:rPr lang="de-DE" smtClean="0"/>
              <a:t>08.09.2026</a:t>
            </a:fld>
            <a:endParaRPr lang="de-DE"/>
          </a:p>
        </p:txBody>
      </p:sp>
      <p:sp>
        <p:nvSpPr>
          <p:cNvPr id="6" name="Fußzeilenplatzhalter 5">
            <a:extLst>
              <a:ext uri="{FF2B5EF4-FFF2-40B4-BE49-F238E27FC236}">
                <a16:creationId xmlns:a16="http://schemas.microsoft.com/office/drawing/2014/main" id="{C4D2F7CF-E0FF-47E5-8671-9F6B08CF0FCB}"/>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68C1E0BA-4D1A-41D6-94CE-2BA00CE97478}"/>
              </a:ext>
            </a:extLst>
          </p:cNvPr>
          <p:cNvSpPr>
            <a:spLocks noGrp="1"/>
          </p:cNvSpPr>
          <p:nvPr>
            <p:ph type="sldNum" sz="quarter" idx="12"/>
          </p:nvPr>
        </p:nvSpPr>
        <p:spPr/>
        <p:txBody>
          <a:bodyPr/>
          <a:lstStyle/>
          <a:p>
            <a:fld id="{0FCB7232-05D0-44FB-949F-A4D45C9708DF}" type="slidenum">
              <a:rPr lang="de-DE" smtClean="0"/>
              <a:t>‹Nr.›</a:t>
            </a:fld>
            <a:endParaRPr lang="de-DE"/>
          </a:p>
        </p:txBody>
      </p:sp>
    </p:spTree>
    <p:extLst>
      <p:ext uri="{BB962C8B-B14F-4D97-AF65-F5344CB8AC3E}">
        <p14:creationId xmlns:p14="http://schemas.microsoft.com/office/powerpoint/2010/main" val="20778218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A0BD915-7485-45DA-A200-488D9FE32B8E}"/>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p>
        </p:txBody>
      </p:sp>
      <p:sp>
        <p:nvSpPr>
          <p:cNvPr id="3" name="Bildplatzhalter 2">
            <a:extLst>
              <a:ext uri="{FF2B5EF4-FFF2-40B4-BE49-F238E27FC236}">
                <a16:creationId xmlns:a16="http://schemas.microsoft.com/office/drawing/2014/main" id="{7E6F4A6E-7571-4EFF-8D28-90922B964A1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a:p>
        </p:txBody>
      </p:sp>
      <p:sp>
        <p:nvSpPr>
          <p:cNvPr id="4" name="Textplatzhalter 3">
            <a:extLst>
              <a:ext uri="{FF2B5EF4-FFF2-40B4-BE49-F238E27FC236}">
                <a16:creationId xmlns:a16="http://schemas.microsoft.com/office/drawing/2014/main" id="{0F66303C-0FAE-4FB4-9D9A-1AD598F914E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9DC1A916-267A-42FF-9292-C297C5A000DB}"/>
              </a:ext>
            </a:extLst>
          </p:cNvPr>
          <p:cNvSpPr>
            <a:spLocks noGrp="1"/>
          </p:cNvSpPr>
          <p:nvPr>
            <p:ph type="dt" sz="half" idx="10"/>
          </p:nvPr>
        </p:nvSpPr>
        <p:spPr/>
        <p:txBody>
          <a:bodyPr/>
          <a:lstStyle/>
          <a:p>
            <a:fld id="{70AF1120-6ADA-4C8A-BFAF-89A185168252}" type="datetime1">
              <a:rPr lang="de-DE" smtClean="0"/>
              <a:t>08.09.2026</a:t>
            </a:fld>
            <a:endParaRPr lang="de-DE"/>
          </a:p>
        </p:txBody>
      </p:sp>
      <p:sp>
        <p:nvSpPr>
          <p:cNvPr id="6" name="Fußzeilenplatzhalter 5">
            <a:extLst>
              <a:ext uri="{FF2B5EF4-FFF2-40B4-BE49-F238E27FC236}">
                <a16:creationId xmlns:a16="http://schemas.microsoft.com/office/drawing/2014/main" id="{8C2A877B-2C05-4FB4-A365-2A6F7F2A0EE7}"/>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A99CE9E5-C79A-4B81-945F-CE9E7B750125}"/>
              </a:ext>
            </a:extLst>
          </p:cNvPr>
          <p:cNvSpPr>
            <a:spLocks noGrp="1"/>
          </p:cNvSpPr>
          <p:nvPr>
            <p:ph type="sldNum" sz="quarter" idx="12"/>
          </p:nvPr>
        </p:nvSpPr>
        <p:spPr/>
        <p:txBody>
          <a:bodyPr/>
          <a:lstStyle/>
          <a:p>
            <a:fld id="{0FCB7232-05D0-44FB-949F-A4D45C9708DF}" type="slidenum">
              <a:rPr lang="de-DE" smtClean="0"/>
              <a:t>‹Nr.›</a:t>
            </a:fld>
            <a:endParaRPr lang="de-DE"/>
          </a:p>
        </p:txBody>
      </p:sp>
    </p:spTree>
    <p:extLst>
      <p:ext uri="{BB962C8B-B14F-4D97-AF65-F5344CB8AC3E}">
        <p14:creationId xmlns:p14="http://schemas.microsoft.com/office/powerpoint/2010/main" val="17423094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AEB49F7-F450-413C-A06A-DF3BC27637AE}"/>
              </a:ext>
            </a:extLst>
          </p:cNvPr>
          <p:cNvSpPr>
            <a:spLocks noGrp="1"/>
          </p:cNvSpPr>
          <p:nvPr>
            <p:ph type="title"/>
          </p:nvPr>
        </p:nvSpPr>
        <p:spPr/>
        <p:txBody>
          <a:bodyPr/>
          <a:lstStyle/>
          <a:p>
            <a:r>
              <a:rPr lang="de-DE"/>
              <a:t>Mastertitelformat bearbeiten</a:t>
            </a:r>
          </a:p>
        </p:txBody>
      </p:sp>
      <p:sp>
        <p:nvSpPr>
          <p:cNvPr id="3" name="Vertikaler Textplatzhalter 2">
            <a:extLst>
              <a:ext uri="{FF2B5EF4-FFF2-40B4-BE49-F238E27FC236}">
                <a16:creationId xmlns:a16="http://schemas.microsoft.com/office/drawing/2014/main" id="{25E3D321-D4CF-41FB-A887-7ECC74E2F7B3}"/>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C1607494-1791-41F8-AA41-83BA0DAAFC1F}"/>
              </a:ext>
            </a:extLst>
          </p:cNvPr>
          <p:cNvSpPr>
            <a:spLocks noGrp="1"/>
          </p:cNvSpPr>
          <p:nvPr>
            <p:ph type="dt" sz="half" idx="10"/>
          </p:nvPr>
        </p:nvSpPr>
        <p:spPr/>
        <p:txBody>
          <a:bodyPr/>
          <a:lstStyle/>
          <a:p>
            <a:fld id="{006A2F7B-17B0-457D-882E-B5CC00DB1BA2}" type="datetime1">
              <a:rPr lang="de-DE" smtClean="0"/>
              <a:t>08.09.2026</a:t>
            </a:fld>
            <a:endParaRPr lang="de-DE"/>
          </a:p>
        </p:txBody>
      </p:sp>
      <p:sp>
        <p:nvSpPr>
          <p:cNvPr id="5" name="Fußzeilenplatzhalter 4">
            <a:extLst>
              <a:ext uri="{FF2B5EF4-FFF2-40B4-BE49-F238E27FC236}">
                <a16:creationId xmlns:a16="http://schemas.microsoft.com/office/drawing/2014/main" id="{9BF7A819-671E-4F34-A7B0-2D06BFCBCD10}"/>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ADD54A06-AF13-4183-ADA4-D5144524F59E}"/>
              </a:ext>
            </a:extLst>
          </p:cNvPr>
          <p:cNvSpPr>
            <a:spLocks noGrp="1"/>
          </p:cNvSpPr>
          <p:nvPr>
            <p:ph type="sldNum" sz="quarter" idx="12"/>
          </p:nvPr>
        </p:nvSpPr>
        <p:spPr/>
        <p:txBody>
          <a:bodyPr/>
          <a:lstStyle/>
          <a:p>
            <a:fld id="{0FCB7232-05D0-44FB-949F-A4D45C9708DF}" type="slidenum">
              <a:rPr lang="de-DE" smtClean="0"/>
              <a:t>‹Nr.›</a:t>
            </a:fld>
            <a:endParaRPr lang="de-DE"/>
          </a:p>
        </p:txBody>
      </p:sp>
    </p:spTree>
    <p:extLst>
      <p:ext uri="{BB962C8B-B14F-4D97-AF65-F5344CB8AC3E}">
        <p14:creationId xmlns:p14="http://schemas.microsoft.com/office/powerpoint/2010/main" val="26051218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A155D3EC-AB59-4C2C-ADB5-02030ABD2D9E}"/>
              </a:ext>
            </a:extLst>
          </p:cNvPr>
          <p:cNvSpPr>
            <a:spLocks noGrp="1"/>
          </p:cNvSpPr>
          <p:nvPr>
            <p:ph type="title" orient="vert"/>
          </p:nvPr>
        </p:nvSpPr>
        <p:spPr>
          <a:xfrm>
            <a:off x="8724900" y="365125"/>
            <a:ext cx="2628900" cy="5811838"/>
          </a:xfrm>
        </p:spPr>
        <p:txBody>
          <a:bodyPr vert="eaVert"/>
          <a:lstStyle/>
          <a:p>
            <a:r>
              <a:rPr lang="de-DE"/>
              <a:t>Mastertitelformat bearbeiten</a:t>
            </a:r>
          </a:p>
        </p:txBody>
      </p:sp>
      <p:sp>
        <p:nvSpPr>
          <p:cNvPr id="3" name="Vertikaler Textplatzhalter 2">
            <a:extLst>
              <a:ext uri="{FF2B5EF4-FFF2-40B4-BE49-F238E27FC236}">
                <a16:creationId xmlns:a16="http://schemas.microsoft.com/office/drawing/2014/main" id="{AAD21AD2-C495-44F5-AFCA-4046BE015F07}"/>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AA296C1E-64E6-4CB9-A9B0-40552F4C85D4}"/>
              </a:ext>
            </a:extLst>
          </p:cNvPr>
          <p:cNvSpPr>
            <a:spLocks noGrp="1"/>
          </p:cNvSpPr>
          <p:nvPr>
            <p:ph type="dt" sz="half" idx="10"/>
          </p:nvPr>
        </p:nvSpPr>
        <p:spPr/>
        <p:txBody>
          <a:bodyPr/>
          <a:lstStyle/>
          <a:p>
            <a:fld id="{54B472EA-63A6-4952-9B8D-A43D8255CEDC}" type="datetime1">
              <a:rPr lang="de-DE" smtClean="0"/>
              <a:t>08.09.2026</a:t>
            </a:fld>
            <a:endParaRPr lang="de-DE"/>
          </a:p>
        </p:txBody>
      </p:sp>
      <p:sp>
        <p:nvSpPr>
          <p:cNvPr id="5" name="Fußzeilenplatzhalter 4">
            <a:extLst>
              <a:ext uri="{FF2B5EF4-FFF2-40B4-BE49-F238E27FC236}">
                <a16:creationId xmlns:a16="http://schemas.microsoft.com/office/drawing/2014/main" id="{75F0E196-5544-4574-886F-7EAA426A44CE}"/>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F93952C5-3B21-4A17-B732-2C49082377C0}"/>
              </a:ext>
            </a:extLst>
          </p:cNvPr>
          <p:cNvSpPr>
            <a:spLocks noGrp="1"/>
          </p:cNvSpPr>
          <p:nvPr>
            <p:ph type="sldNum" sz="quarter" idx="12"/>
          </p:nvPr>
        </p:nvSpPr>
        <p:spPr/>
        <p:txBody>
          <a:bodyPr/>
          <a:lstStyle/>
          <a:p>
            <a:fld id="{0FCB7232-05D0-44FB-949F-A4D45C9708DF}" type="slidenum">
              <a:rPr lang="de-DE" smtClean="0"/>
              <a:t>‹Nr.›</a:t>
            </a:fld>
            <a:endParaRPr lang="de-DE"/>
          </a:p>
        </p:txBody>
      </p:sp>
    </p:spTree>
    <p:extLst>
      <p:ext uri="{BB962C8B-B14F-4D97-AF65-F5344CB8AC3E}">
        <p14:creationId xmlns:p14="http://schemas.microsoft.com/office/powerpoint/2010/main" val="13347666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7E1E4CF8-41D6-404D-A4FF-1EECD4395A5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p>
        </p:txBody>
      </p:sp>
      <p:sp>
        <p:nvSpPr>
          <p:cNvPr id="3" name="Textplatzhalter 2">
            <a:extLst>
              <a:ext uri="{FF2B5EF4-FFF2-40B4-BE49-F238E27FC236}">
                <a16:creationId xmlns:a16="http://schemas.microsoft.com/office/drawing/2014/main" id="{FD45218F-1F46-4031-8BAA-F694C430F1E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06EC8492-4F2E-4FAE-9A27-D34419A2D7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9E5A0B6-542B-4009-BE52-6B7C0237482E}" type="datetime1">
              <a:rPr lang="de-DE" smtClean="0"/>
              <a:t>08.09.2026</a:t>
            </a:fld>
            <a:endParaRPr lang="de-DE"/>
          </a:p>
        </p:txBody>
      </p:sp>
      <p:sp>
        <p:nvSpPr>
          <p:cNvPr id="5" name="Fußzeilenplatzhalter 4">
            <a:extLst>
              <a:ext uri="{FF2B5EF4-FFF2-40B4-BE49-F238E27FC236}">
                <a16:creationId xmlns:a16="http://schemas.microsoft.com/office/drawing/2014/main" id="{474AA192-52C5-4793-8929-AF2FAEC5FD9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e-DE"/>
          </a:p>
        </p:txBody>
      </p:sp>
      <p:sp>
        <p:nvSpPr>
          <p:cNvPr id="6" name="Foliennummernplatzhalter 5">
            <a:extLst>
              <a:ext uri="{FF2B5EF4-FFF2-40B4-BE49-F238E27FC236}">
                <a16:creationId xmlns:a16="http://schemas.microsoft.com/office/drawing/2014/main" id="{9F973D6A-A8ED-4876-8F1B-1E879EDF84E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CB7232-05D0-44FB-949F-A4D45C9708DF}" type="slidenum">
              <a:rPr lang="de-DE" smtClean="0"/>
              <a:t>‹Nr.›</a:t>
            </a:fld>
            <a:endParaRPr lang="de-DE"/>
          </a:p>
        </p:txBody>
      </p:sp>
    </p:spTree>
    <p:extLst>
      <p:ext uri="{BB962C8B-B14F-4D97-AF65-F5344CB8AC3E}">
        <p14:creationId xmlns:p14="http://schemas.microsoft.com/office/powerpoint/2010/main" val="30327193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sunny-souls.de/"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8.jp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2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2.xml"/><Relationship Id="rId1" Type="http://schemas.openxmlformats.org/officeDocument/2006/relationships/video" Target="https://www.youtube.com/embed/bCVmfDuRpBc" TargetMode="External"/><Relationship Id="rId4" Type="http://schemas.openxmlformats.org/officeDocument/2006/relationships/image" Target="../media/image22.jpeg"/></Relationships>
</file>

<file path=ppt/slides/_rels/slide30.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41.jpeg"/><Relationship Id="rId7" Type="http://schemas.openxmlformats.org/officeDocument/2006/relationships/image" Target="../media/image45.jpeg"/><Relationship Id="rId2" Type="http://schemas.openxmlformats.org/officeDocument/2006/relationships/notesSlide" Target="../notesSlides/notesSlide59.xml"/><Relationship Id="rId1" Type="http://schemas.openxmlformats.org/officeDocument/2006/relationships/slideLayout" Target="../slideLayouts/slideLayout2.xml"/><Relationship Id="rId6" Type="http://schemas.openxmlformats.org/officeDocument/2006/relationships/image" Target="../media/image44.png"/><Relationship Id="rId5" Type="http://schemas.openxmlformats.org/officeDocument/2006/relationships/image" Target="../media/image43.jpeg"/><Relationship Id="rId4" Type="http://schemas.openxmlformats.org/officeDocument/2006/relationships/image" Target="../media/image42.jpeg"/></Relationships>
</file>

<file path=ppt/slides/_rels/slide61.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72.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notesSlide" Target="../notesSlides/notesSlide75.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notesSlide" Target="../notesSlides/notesSlide76.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hyperlink" Target="https://www.sunny-souls.de/" TargetMode="External"/><Relationship Id="rId2" Type="http://schemas.openxmlformats.org/officeDocument/2006/relationships/notesSlide" Target="../notesSlides/notesSlide77.xml"/><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1.png"/></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79.xml"/><Relationship Id="rId1" Type="http://schemas.openxmlformats.org/officeDocument/2006/relationships/slideLayout" Target="../slideLayouts/slideLayout2.xml"/><Relationship Id="rId4" Type="http://schemas.openxmlformats.org/officeDocument/2006/relationships/hyperlink" Target="https://en.wikipedia.org/wiki/fr:Juste_Chevillet" TargetMode="External"/></Relationships>
</file>

<file path=ppt/slides/_rels/slide81.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80.xml"/><Relationship Id="rId1" Type="http://schemas.openxmlformats.org/officeDocument/2006/relationships/slideLayout" Target="../slideLayouts/slideLayout2.xml"/><Relationship Id="rId4" Type="http://schemas.openxmlformats.org/officeDocument/2006/relationships/hyperlink" Target="https://en.wikipedia.org/wiki/fr:Juste_Chevillet" TargetMode="External"/></Relationships>
</file>

<file path=ppt/slides/_rels/slide82.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81.xml"/><Relationship Id="rId1" Type="http://schemas.openxmlformats.org/officeDocument/2006/relationships/slideLayout" Target="../slideLayouts/slideLayout2.xml"/><Relationship Id="rId4" Type="http://schemas.openxmlformats.org/officeDocument/2006/relationships/image" Target="../media/image59.jpeg"/></Relationships>
</file>

<file path=ppt/slides/_rels/slide83.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82.xml"/><Relationship Id="rId1" Type="http://schemas.openxmlformats.org/officeDocument/2006/relationships/slideLayout" Target="../slideLayouts/slideLayout2.xml"/><Relationship Id="rId4" Type="http://schemas.openxmlformats.org/officeDocument/2006/relationships/image" Target="../media/image59.jpeg"/></Relationships>
</file>

<file path=ppt/slides/_rels/slide84.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83.xml"/><Relationship Id="rId1" Type="http://schemas.openxmlformats.org/officeDocument/2006/relationships/slideLayout" Target="../slideLayouts/slideLayout2.xml"/><Relationship Id="rId4" Type="http://schemas.openxmlformats.org/officeDocument/2006/relationships/image" Target="../media/image59.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065FB0DD-55D0-45AE-9F26-EE79E4DB1A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60420" y="1888278"/>
            <a:ext cx="3871161" cy="3871161"/>
          </a:xfrm>
          <a:prstGeom prst="rect">
            <a:avLst/>
          </a:prstGeom>
        </p:spPr>
      </p:pic>
      <p:sp>
        <p:nvSpPr>
          <p:cNvPr id="2" name="Titel 1">
            <a:extLst>
              <a:ext uri="{FF2B5EF4-FFF2-40B4-BE49-F238E27FC236}">
                <a16:creationId xmlns:a16="http://schemas.microsoft.com/office/drawing/2014/main" id="{538066C8-8DA9-4B90-865B-1D793EA54A43}"/>
              </a:ext>
            </a:extLst>
          </p:cNvPr>
          <p:cNvSpPr>
            <a:spLocks noGrp="1"/>
          </p:cNvSpPr>
          <p:nvPr>
            <p:ph type="ctrTitle"/>
          </p:nvPr>
        </p:nvSpPr>
        <p:spPr>
          <a:xfrm>
            <a:off x="1524000" y="694478"/>
            <a:ext cx="9144000" cy="2387600"/>
          </a:xfrm>
        </p:spPr>
        <p:txBody>
          <a:bodyPr anchor="t"/>
          <a:lstStyle/>
          <a:p>
            <a:r>
              <a:rPr lang="de-DE" dirty="0"/>
              <a:t>Et si on </a:t>
            </a:r>
            <a:r>
              <a:rPr lang="de-DE" dirty="0" err="1"/>
              <a:t>pouvait</a:t>
            </a:r>
            <a:r>
              <a:rPr lang="de-DE" dirty="0"/>
              <a:t> </a:t>
            </a:r>
            <a:r>
              <a:rPr lang="de-DE" dirty="0" err="1"/>
              <a:t>parler</a:t>
            </a:r>
            <a:r>
              <a:rPr lang="de-DE" dirty="0"/>
              <a:t> </a:t>
            </a:r>
            <a:r>
              <a:rPr lang="de-DE" dirty="0" err="1"/>
              <a:t>avec</a:t>
            </a:r>
            <a:r>
              <a:rPr lang="de-DE" dirty="0"/>
              <a:t> </a:t>
            </a:r>
            <a:r>
              <a:rPr lang="de-DE" dirty="0" err="1"/>
              <a:t>les</a:t>
            </a:r>
            <a:r>
              <a:rPr lang="de-DE" dirty="0"/>
              <a:t> </a:t>
            </a:r>
            <a:r>
              <a:rPr lang="de-DE" dirty="0" err="1"/>
              <a:t>animaux</a:t>
            </a:r>
            <a:r>
              <a:rPr lang="de-DE" dirty="0"/>
              <a:t>?</a:t>
            </a:r>
          </a:p>
        </p:txBody>
      </p:sp>
      <p:sp>
        <p:nvSpPr>
          <p:cNvPr id="3" name="Untertitel 2">
            <a:extLst>
              <a:ext uri="{FF2B5EF4-FFF2-40B4-BE49-F238E27FC236}">
                <a16:creationId xmlns:a16="http://schemas.microsoft.com/office/drawing/2014/main" id="{514BBBAC-2E25-4892-83E3-CD783F429957}"/>
              </a:ext>
            </a:extLst>
          </p:cNvPr>
          <p:cNvSpPr>
            <a:spLocks noGrp="1"/>
          </p:cNvSpPr>
          <p:nvPr>
            <p:ph type="subTitle" idx="1"/>
          </p:nvPr>
        </p:nvSpPr>
        <p:spPr>
          <a:xfrm>
            <a:off x="1524000" y="3847112"/>
            <a:ext cx="9144000" cy="1655762"/>
          </a:xfrm>
        </p:spPr>
        <p:txBody>
          <a:bodyPr anchor="b"/>
          <a:lstStyle/>
          <a:p>
            <a:r>
              <a:rPr lang="de-DE" i="1" dirty="0" err="1"/>
              <a:t>L‘art</a:t>
            </a:r>
            <a:r>
              <a:rPr lang="de-DE" i="1" dirty="0"/>
              <a:t> de la </a:t>
            </a:r>
            <a:r>
              <a:rPr lang="de-DE" i="1" dirty="0" err="1"/>
              <a:t>communication</a:t>
            </a:r>
            <a:r>
              <a:rPr lang="de-DE" i="1" dirty="0"/>
              <a:t> </a:t>
            </a:r>
            <a:r>
              <a:rPr lang="de-DE" i="1" dirty="0" err="1"/>
              <a:t>animale</a:t>
            </a:r>
            <a:endParaRPr lang="de-DE" i="1" dirty="0"/>
          </a:p>
        </p:txBody>
      </p:sp>
      <p:sp>
        <p:nvSpPr>
          <p:cNvPr id="9" name="Textfeld 8">
            <a:extLst>
              <a:ext uri="{FF2B5EF4-FFF2-40B4-BE49-F238E27FC236}">
                <a16:creationId xmlns:a16="http://schemas.microsoft.com/office/drawing/2014/main" id="{FC179C1F-55AE-4DE4-9BC0-C39D20E298AE}"/>
              </a:ext>
            </a:extLst>
          </p:cNvPr>
          <p:cNvSpPr txBox="1"/>
          <p:nvPr/>
        </p:nvSpPr>
        <p:spPr>
          <a:xfrm>
            <a:off x="2405085" y="6156022"/>
            <a:ext cx="7381829" cy="369332"/>
          </a:xfrm>
          <a:prstGeom prst="rect">
            <a:avLst/>
          </a:prstGeom>
          <a:noFill/>
        </p:spPr>
        <p:txBody>
          <a:bodyPr wrap="none" rtlCol="0">
            <a:spAutoFit/>
          </a:bodyPr>
          <a:lstStyle/>
          <a:p>
            <a:r>
              <a:rPr lang="de-DE" dirty="0" err="1">
                <a:solidFill>
                  <a:schemeClr val="bg1">
                    <a:lumMod val="50000"/>
                  </a:schemeClr>
                </a:solidFill>
              </a:rPr>
              <a:t>Toki</a:t>
            </a:r>
            <a:r>
              <a:rPr lang="de-DE" dirty="0">
                <a:solidFill>
                  <a:schemeClr val="bg1">
                    <a:lumMod val="50000"/>
                  </a:schemeClr>
                </a:solidFill>
              </a:rPr>
              <a:t> </a:t>
            </a:r>
            <a:r>
              <a:rPr lang="de-DE" dirty="0" err="1">
                <a:solidFill>
                  <a:schemeClr val="bg1">
                    <a:lumMod val="50000"/>
                  </a:schemeClr>
                </a:solidFill>
              </a:rPr>
              <a:t>Toki</a:t>
            </a:r>
            <a:r>
              <a:rPr lang="de-DE" dirty="0">
                <a:solidFill>
                  <a:schemeClr val="bg1">
                    <a:lumMod val="50000"/>
                  </a:schemeClr>
                </a:solidFill>
              </a:rPr>
              <a:t> - 25 </a:t>
            </a:r>
            <a:r>
              <a:rPr lang="de-DE" dirty="0" err="1">
                <a:solidFill>
                  <a:schemeClr val="bg1">
                    <a:lumMod val="50000"/>
                  </a:schemeClr>
                </a:solidFill>
              </a:rPr>
              <a:t>Septembre</a:t>
            </a:r>
            <a:r>
              <a:rPr lang="de-DE" dirty="0">
                <a:solidFill>
                  <a:schemeClr val="bg1">
                    <a:lumMod val="50000"/>
                  </a:schemeClr>
                </a:solidFill>
              </a:rPr>
              <a:t> 2026 - Kerstin Struck - </a:t>
            </a:r>
            <a:r>
              <a:rPr lang="de-DE" dirty="0">
                <a:solidFill>
                  <a:schemeClr val="bg1">
                    <a:lumMod val="50000"/>
                  </a:schemeClr>
                </a:solidFill>
                <a:hlinkClick r:id="rId3"/>
              </a:rPr>
              <a:t>https://www.sunny-souls.de/</a:t>
            </a:r>
            <a:r>
              <a:rPr lang="de-DE" dirty="0">
                <a:solidFill>
                  <a:schemeClr val="bg1">
                    <a:lumMod val="50000"/>
                  </a:schemeClr>
                </a:solidFill>
              </a:rPr>
              <a:t> </a:t>
            </a:r>
          </a:p>
        </p:txBody>
      </p:sp>
    </p:spTree>
    <p:extLst>
      <p:ext uri="{BB962C8B-B14F-4D97-AF65-F5344CB8AC3E}">
        <p14:creationId xmlns:p14="http://schemas.microsoft.com/office/powerpoint/2010/main" val="34903174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p:cNvGrpSpPr/>
        <p:nvPr/>
      </p:nvGrpSpPr>
      <p:grpSpPr>
        <a:xfrm>
          <a:off x="0" y="0"/>
          <a:ext cx="0" cy="0"/>
          <a:chOff x="0" y="0"/>
          <a:chExt cx="0" cy="0"/>
        </a:xfrm>
      </p:grpSpPr>
      <p:sp>
        <p:nvSpPr>
          <p:cNvPr id="6" name="Foliennummernplatzhalter 5">
            <a:extLst>
              <a:ext uri="{FF2B5EF4-FFF2-40B4-BE49-F238E27FC236}">
                <a16:creationId xmlns:a16="http://schemas.microsoft.com/office/drawing/2014/main" id="{BB52A48D-79C9-447A-9315-E8F3CAC46803}"/>
              </a:ext>
            </a:extLst>
          </p:cNvPr>
          <p:cNvSpPr>
            <a:spLocks noGrp="1"/>
          </p:cNvSpPr>
          <p:nvPr>
            <p:ph type="sldNum" sz="quarter" idx="12"/>
          </p:nvPr>
        </p:nvSpPr>
        <p:spPr/>
        <p:txBody>
          <a:bodyPr/>
          <a:lstStyle/>
          <a:p>
            <a:fld id="{0FCB7232-05D0-44FB-949F-A4D45C9708DF}" type="slidenum">
              <a:rPr lang="de-DE" smtClean="0"/>
              <a:t>2</a:t>
            </a:fld>
            <a:endParaRPr lang="de-DE"/>
          </a:p>
        </p:txBody>
      </p:sp>
      <p:pic>
        <p:nvPicPr>
          <p:cNvPr id="3" name="Grafik 2">
            <a:extLst>
              <a:ext uri="{FF2B5EF4-FFF2-40B4-BE49-F238E27FC236}">
                <a16:creationId xmlns:a16="http://schemas.microsoft.com/office/drawing/2014/main" id="{896D4C43-69A0-4610-8841-F11C8F266F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01495" y="299330"/>
            <a:ext cx="9389010" cy="6259340"/>
          </a:xfrm>
          <a:prstGeom prst="rect">
            <a:avLst/>
          </a:prstGeom>
        </p:spPr>
      </p:pic>
      <p:sp>
        <p:nvSpPr>
          <p:cNvPr id="5" name="Textfeld 4">
            <a:extLst>
              <a:ext uri="{FF2B5EF4-FFF2-40B4-BE49-F238E27FC236}">
                <a16:creationId xmlns:a16="http://schemas.microsoft.com/office/drawing/2014/main" id="{8102964D-4790-41DC-B978-7A5A603D26E5}"/>
              </a:ext>
            </a:extLst>
          </p:cNvPr>
          <p:cNvSpPr txBox="1"/>
          <p:nvPr/>
        </p:nvSpPr>
        <p:spPr>
          <a:xfrm>
            <a:off x="1849823" y="738151"/>
            <a:ext cx="4687613" cy="553998"/>
          </a:xfrm>
          <a:prstGeom prst="rect">
            <a:avLst/>
          </a:prstGeom>
          <a:noFill/>
        </p:spPr>
        <p:txBody>
          <a:bodyPr wrap="square" rtlCol="0">
            <a:spAutoFit/>
          </a:bodyPr>
          <a:lstStyle/>
          <a:p>
            <a:r>
              <a:rPr lang="fr-FR" sz="3000" dirty="0">
                <a:solidFill>
                  <a:schemeClr val="bg1"/>
                </a:solidFill>
              </a:rPr>
              <a:t>Ravie que vous soyez là !</a:t>
            </a:r>
          </a:p>
        </p:txBody>
      </p:sp>
      <p:sp>
        <p:nvSpPr>
          <p:cNvPr id="7" name="Textfeld 6">
            <a:extLst>
              <a:ext uri="{FF2B5EF4-FFF2-40B4-BE49-F238E27FC236}">
                <a16:creationId xmlns:a16="http://schemas.microsoft.com/office/drawing/2014/main" id="{B176AD1C-4FED-42B0-9B0A-7BE26EF7F225}"/>
              </a:ext>
            </a:extLst>
          </p:cNvPr>
          <p:cNvSpPr txBox="1"/>
          <p:nvPr/>
        </p:nvSpPr>
        <p:spPr>
          <a:xfrm>
            <a:off x="1681655" y="4088524"/>
            <a:ext cx="5308691" cy="2031325"/>
          </a:xfrm>
          <a:prstGeom prst="rect">
            <a:avLst/>
          </a:prstGeom>
          <a:noFill/>
        </p:spPr>
        <p:txBody>
          <a:bodyPr wrap="square" rtlCol="0">
            <a:spAutoFit/>
          </a:bodyPr>
          <a:lstStyle/>
          <a:p>
            <a:r>
              <a:rPr lang="de-DE" u="sng" dirty="0">
                <a:solidFill>
                  <a:schemeClr val="bg1"/>
                </a:solidFill>
              </a:rPr>
              <a:t>Mon but :</a:t>
            </a:r>
            <a:r>
              <a:rPr lang="de-DE" dirty="0">
                <a:solidFill>
                  <a:schemeClr val="bg1"/>
                </a:solidFill>
              </a:rPr>
              <a:t> </a:t>
            </a:r>
            <a:br>
              <a:rPr lang="de-DE" dirty="0">
                <a:solidFill>
                  <a:schemeClr val="bg1"/>
                </a:solidFill>
              </a:rPr>
            </a:br>
            <a:r>
              <a:rPr lang="fr-FR" dirty="0">
                <a:solidFill>
                  <a:schemeClr val="bg1"/>
                </a:solidFill>
              </a:rPr>
              <a:t>vous faire découvrir la communication animale comme quelque chose de merveilleusement naturel.</a:t>
            </a:r>
            <a:endParaRPr lang="de-DE" dirty="0">
              <a:solidFill>
                <a:schemeClr val="bg1"/>
              </a:solidFill>
            </a:endParaRPr>
          </a:p>
          <a:p>
            <a:endParaRPr lang="de-DE" dirty="0">
              <a:solidFill>
                <a:schemeClr val="bg1"/>
              </a:solidFill>
            </a:endParaRPr>
          </a:p>
          <a:p>
            <a:r>
              <a:rPr lang="de-DE" u="sng" dirty="0">
                <a:solidFill>
                  <a:schemeClr val="bg1"/>
                </a:solidFill>
              </a:rPr>
              <a:t>Mon souhait: </a:t>
            </a:r>
            <a:br>
              <a:rPr lang="de-DE" u="sng" dirty="0">
                <a:solidFill>
                  <a:schemeClr val="bg1"/>
                </a:solidFill>
              </a:rPr>
            </a:br>
            <a:r>
              <a:rPr lang="fr-FR" dirty="0">
                <a:solidFill>
                  <a:schemeClr val="bg1"/>
                </a:solidFill>
              </a:rPr>
              <a:t>que vous puissiez repartir avec quelque chose pour vous – et pour votre relation avec les animaux.</a:t>
            </a:r>
            <a:endParaRPr lang="de-DE" dirty="0">
              <a:solidFill>
                <a:schemeClr val="bg1"/>
              </a:solidFill>
            </a:endParaRPr>
          </a:p>
        </p:txBody>
      </p:sp>
    </p:spTree>
    <p:extLst>
      <p:ext uri="{BB962C8B-B14F-4D97-AF65-F5344CB8AC3E}">
        <p14:creationId xmlns:p14="http://schemas.microsoft.com/office/powerpoint/2010/main" val="38366415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9B07D7D-38B1-4402-ADD6-F51D897B897D}"/>
              </a:ext>
            </a:extLst>
          </p:cNvPr>
          <p:cNvSpPr>
            <a:spLocks noGrp="1"/>
          </p:cNvSpPr>
          <p:nvPr>
            <p:ph type="title"/>
          </p:nvPr>
        </p:nvSpPr>
        <p:spPr>
          <a:xfrm>
            <a:off x="882868" y="365126"/>
            <a:ext cx="10470931" cy="1142454"/>
          </a:xfrm>
          <a:solidFill>
            <a:srgbClr val="FFEBAF"/>
          </a:solidFill>
        </p:spPr>
        <p:txBody>
          <a:bodyPr>
            <a:normAutofit fontScale="90000"/>
          </a:bodyPr>
          <a:lstStyle/>
          <a:p>
            <a:pPr algn="ctr"/>
            <a:r>
              <a:rPr lang="fr-FR" b="1" dirty="0"/>
              <a:t>La musique comme instrument de communication entre espèces https://www.youtube.com/watch?v=AMyjsvA2Vu8</a:t>
            </a:r>
            <a:endParaRPr lang="de-DE" b="1" dirty="0"/>
          </a:p>
        </p:txBody>
      </p:sp>
      <p:sp>
        <p:nvSpPr>
          <p:cNvPr id="6" name="Foliennummernplatzhalter 5">
            <a:extLst>
              <a:ext uri="{FF2B5EF4-FFF2-40B4-BE49-F238E27FC236}">
                <a16:creationId xmlns:a16="http://schemas.microsoft.com/office/drawing/2014/main" id="{53FB09C2-1E4B-4F77-894C-DB8E0F09F99E}"/>
              </a:ext>
            </a:extLst>
          </p:cNvPr>
          <p:cNvSpPr>
            <a:spLocks noGrp="1"/>
          </p:cNvSpPr>
          <p:nvPr>
            <p:ph type="sldNum" sz="quarter" idx="12"/>
          </p:nvPr>
        </p:nvSpPr>
        <p:spPr/>
        <p:txBody>
          <a:bodyPr/>
          <a:lstStyle/>
          <a:p>
            <a:fld id="{0FCB7232-05D0-44FB-949F-A4D45C9708DF}" type="slidenum">
              <a:rPr lang="de-DE" smtClean="0"/>
              <a:t>3</a:t>
            </a:fld>
            <a:endParaRPr lang="de-DE"/>
          </a:p>
        </p:txBody>
      </p:sp>
      <p:pic>
        <p:nvPicPr>
          <p:cNvPr id="1028" name="Picture 4" descr="This Viral Musician Finds Connection Playing for Wildlife Around the World - AOL">
            <a:extLst>
              <a:ext uri="{FF2B5EF4-FFF2-40B4-BE49-F238E27FC236}">
                <a16:creationId xmlns:a16="http://schemas.microsoft.com/office/drawing/2014/main" id="{0BC2FF35-CFE1-4940-B7A5-C78F1B613F2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94427" y="1943584"/>
            <a:ext cx="4620805" cy="41170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86445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9B07D7D-38B1-4402-ADD6-F51D897B897D}"/>
              </a:ext>
            </a:extLst>
          </p:cNvPr>
          <p:cNvSpPr>
            <a:spLocks noGrp="1"/>
          </p:cNvSpPr>
          <p:nvPr>
            <p:ph type="title"/>
          </p:nvPr>
        </p:nvSpPr>
        <p:spPr>
          <a:xfrm>
            <a:off x="882868" y="365126"/>
            <a:ext cx="10470931" cy="1142454"/>
          </a:xfrm>
          <a:solidFill>
            <a:srgbClr val="FFEBAF"/>
          </a:solidFill>
        </p:spPr>
        <p:txBody>
          <a:bodyPr>
            <a:normAutofit/>
          </a:bodyPr>
          <a:lstStyle/>
          <a:p>
            <a:pPr algn="ctr"/>
            <a:r>
              <a:rPr lang="de-DE" b="1" dirty="0"/>
              <a:t>Anecdote sur les baleines</a:t>
            </a:r>
          </a:p>
        </p:txBody>
      </p:sp>
      <p:sp>
        <p:nvSpPr>
          <p:cNvPr id="6" name="Foliennummernplatzhalter 5">
            <a:extLst>
              <a:ext uri="{FF2B5EF4-FFF2-40B4-BE49-F238E27FC236}">
                <a16:creationId xmlns:a16="http://schemas.microsoft.com/office/drawing/2014/main" id="{53FB09C2-1E4B-4F77-894C-DB8E0F09F99E}"/>
              </a:ext>
            </a:extLst>
          </p:cNvPr>
          <p:cNvSpPr>
            <a:spLocks noGrp="1"/>
          </p:cNvSpPr>
          <p:nvPr>
            <p:ph type="sldNum" sz="quarter" idx="12"/>
          </p:nvPr>
        </p:nvSpPr>
        <p:spPr/>
        <p:txBody>
          <a:bodyPr/>
          <a:lstStyle/>
          <a:p>
            <a:fld id="{0FCB7232-05D0-44FB-949F-A4D45C9708DF}" type="slidenum">
              <a:rPr lang="de-DE" smtClean="0"/>
              <a:t>4</a:t>
            </a:fld>
            <a:endParaRPr lang="de-DE"/>
          </a:p>
        </p:txBody>
      </p:sp>
      <p:pic>
        <p:nvPicPr>
          <p:cNvPr id="5" name="Grafik 4">
            <a:extLst>
              <a:ext uri="{FF2B5EF4-FFF2-40B4-BE49-F238E27FC236}">
                <a16:creationId xmlns:a16="http://schemas.microsoft.com/office/drawing/2014/main" id="{D5BD89EC-EA12-4558-88DB-00F5BEE1547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3598" y="1774771"/>
            <a:ext cx="5850156" cy="3900104"/>
          </a:xfrm>
          <a:prstGeom prst="rect">
            <a:avLst/>
          </a:prstGeom>
        </p:spPr>
      </p:pic>
      <p:sp>
        <p:nvSpPr>
          <p:cNvPr id="3" name="Textfeld 2">
            <a:extLst>
              <a:ext uri="{FF2B5EF4-FFF2-40B4-BE49-F238E27FC236}">
                <a16:creationId xmlns:a16="http://schemas.microsoft.com/office/drawing/2014/main" id="{7AE02285-8C46-4787-9927-0CD67BDFC400}"/>
              </a:ext>
            </a:extLst>
          </p:cNvPr>
          <p:cNvSpPr txBox="1"/>
          <p:nvPr/>
        </p:nvSpPr>
        <p:spPr>
          <a:xfrm>
            <a:off x="7147034" y="2500804"/>
            <a:ext cx="4624552" cy="2585323"/>
          </a:xfrm>
          <a:prstGeom prst="rect">
            <a:avLst/>
          </a:prstGeom>
          <a:noFill/>
        </p:spPr>
        <p:txBody>
          <a:bodyPr wrap="square" rtlCol="0">
            <a:spAutoFit/>
          </a:bodyPr>
          <a:lstStyle/>
          <a:p>
            <a:r>
              <a:rPr lang="de-DE" b="1" dirty="0" err="1"/>
              <a:t>Légende</a:t>
            </a:r>
            <a:r>
              <a:rPr lang="de-DE" b="1" dirty="0"/>
              <a:t> </a:t>
            </a:r>
            <a:r>
              <a:rPr lang="de-DE" b="1" dirty="0" err="1"/>
              <a:t>urbaine</a:t>
            </a:r>
            <a:r>
              <a:rPr lang="de-DE" b="1" dirty="0"/>
              <a:t>? </a:t>
            </a:r>
            <a:br>
              <a:rPr lang="de-DE" dirty="0"/>
            </a:br>
            <a:r>
              <a:rPr lang="fr-FR" dirty="0"/>
              <a:t>Les baleines sont attirées par le chant humain</a:t>
            </a:r>
            <a:r>
              <a:rPr lang="de-DE" dirty="0"/>
              <a:t>.</a:t>
            </a:r>
          </a:p>
          <a:p>
            <a:endParaRPr lang="de-DE" dirty="0"/>
          </a:p>
          <a:p>
            <a:endParaRPr lang="de-DE" b="1" dirty="0"/>
          </a:p>
          <a:p>
            <a:r>
              <a:rPr lang="de-DE" b="1" dirty="0"/>
              <a:t>Fait établi: </a:t>
            </a:r>
            <a:br>
              <a:rPr lang="de-DE" dirty="0"/>
            </a:br>
            <a:r>
              <a:rPr lang="fr-FR" dirty="0"/>
              <a:t>Les baleines montrent une curiosité naturelle envers les fréquences sonores</a:t>
            </a:r>
            <a:r>
              <a:rPr lang="de-DE" dirty="0"/>
              <a:t>.</a:t>
            </a:r>
          </a:p>
          <a:p>
            <a:endParaRPr lang="de-DE" dirty="0"/>
          </a:p>
          <a:p>
            <a:endParaRPr lang="de-DE" dirty="0"/>
          </a:p>
        </p:txBody>
      </p:sp>
    </p:spTree>
    <p:extLst>
      <p:ext uri="{BB962C8B-B14F-4D97-AF65-F5344CB8AC3E}">
        <p14:creationId xmlns:p14="http://schemas.microsoft.com/office/powerpoint/2010/main" val="5443083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9B07D7D-38B1-4402-ADD6-F51D897B897D}"/>
              </a:ext>
            </a:extLst>
          </p:cNvPr>
          <p:cNvSpPr>
            <a:spLocks noGrp="1"/>
          </p:cNvSpPr>
          <p:nvPr>
            <p:ph type="title"/>
          </p:nvPr>
        </p:nvSpPr>
        <p:spPr>
          <a:solidFill>
            <a:srgbClr val="FFEBAF"/>
          </a:solidFill>
        </p:spPr>
        <p:txBody>
          <a:bodyPr>
            <a:normAutofit/>
          </a:bodyPr>
          <a:lstStyle/>
          <a:p>
            <a:r>
              <a:rPr lang="fr-FR" sz="4000" dirty="0"/>
              <a:t>Mon parcours (critique) vers la communication animale</a:t>
            </a:r>
            <a:endParaRPr lang="de-DE" sz="4000" dirty="0"/>
          </a:p>
        </p:txBody>
      </p:sp>
      <p:sp>
        <p:nvSpPr>
          <p:cNvPr id="6" name="Foliennummernplatzhalter 5">
            <a:extLst>
              <a:ext uri="{FF2B5EF4-FFF2-40B4-BE49-F238E27FC236}">
                <a16:creationId xmlns:a16="http://schemas.microsoft.com/office/drawing/2014/main" id="{53FB09C2-1E4B-4F77-894C-DB8E0F09F99E}"/>
              </a:ext>
            </a:extLst>
          </p:cNvPr>
          <p:cNvSpPr>
            <a:spLocks noGrp="1"/>
          </p:cNvSpPr>
          <p:nvPr>
            <p:ph type="sldNum" sz="quarter" idx="12"/>
          </p:nvPr>
        </p:nvSpPr>
        <p:spPr/>
        <p:txBody>
          <a:bodyPr/>
          <a:lstStyle/>
          <a:p>
            <a:fld id="{0FCB7232-05D0-44FB-949F-A4D45C9708DF}" type="slidenum">
              <a:rPr lang="de-DE" smtClean="0"/>
              <a:t>5</a:t>
            </a:fld>
            <a:endParaRPr lang="de-DE"/>
          </a:p>
        </p:txBody>
      </p:sp>
      <p:pic>
        <p:nvPicPr>
          <p:cNvPr id="9" name="Inhaltsplatzhalter 8">
            <a:extLst>
              <a:ext uri="{FF2B5EF4-FFF2-40B4-BE49-F238E27FC236}">
                <a16:creationId xmlns:a16="http://schemas.microsoft.com/office/drawing/2014/main" id="{186524E6-83ED-4A8C-9B2B-CC62A7E81484}"/>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961485" y="1690688"/>
            <a:ext cx="4489444" cy="2899433"/>
          </a:xfrm>
        </p:spPr>
      </p:pic>
      <p:pic>
        <p:nvPicPr>
          <p:cNvPr id="5" name="Grafik 4">
            <a:extLst>
              <a:ext uri="{FF2B5EF4-FFF2-40B4-BE49-F238E27FC236}">
                <a16:creationId xmlns:a16="http://schemas.microsoft.com/office/drawing/2014/main" id="{EACB3703-E54B-4AA0-9310-BFDA91C85E8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89380" y="1690688"/>
            <a:ext cx="3962402" cy="2971802"/>
          </a:xfrm>
          <a:prstGeom prst="rect">
            <a:avLst/>
          </a:prstGeom>
        </p:spPr>
      </p:pic>
      <p:sp>
        <p:nvSpPr>
          <p:cNvPr id="3" name="Textfeld 2">
            <a:extLst>
              <a:ext uri="{FF2B5EF4-FFF2-40B4-BE49-F238E27FC236}">
                <a16:creationId xmlns:a16="http://schemas.microsoft.com/office/drawing/2014/main" id="{0A721A92-E5C8-4328-AC81-709F90F6619B}"/>
              </a:ext>
            </a:extLst>
          </p:cNvPr>
          <p:cNvSpPr txBox="1"/>
          <p:nvPr/>
        </p:nvSpPr>
        <p:spPr>
          <a:xfrm>
            <a:off x="915328" y="5065986"/>
            <a:ext cx="3872214" cy="369332"/>
          </a:xfrm>
          <a:prstGeom prst="rect">
            <a:avLst/>
          </a:prstGeom>
          <a:noFill/>
        </p:spPr>
        <p:txBody>
          <a:bodyPr wrap="none" rtlCol="0">
            <a:spAutoFit/>
          </a:bodyPr>
          <a:lstStyle/>
          <a:p>
            <a:r>
              <a:rPr lang="fr-FR" dirty="0"/>
              <a:t>De la communication interculturelle à…</a:t>
            </a:r>
          </a:p>
        </p:txBody>
      </p:sp>
      <p:sp>
        <p:nvSpPr>
          <p:cNvPr id="4" name="Textfeld 3">
            <a:extLst>
              <a:ext uri="{FF2B5EF4-FFF2-40B4-BE49-F238E27FC236}">
                <a16:creationId xmlns:a16="http://schemas.microsoft.com/office/drawing/2014/main" id="{ACAC10D6-11C6-4D4F-A94F-6125833AD5AF}"/>
              </a:ext>
            </a:extLst>
          </p:cNvPr>
          <p:cNvSpPr txBox="1"/>
          <p:nvPr/>
        </p:nvSpPr>
        <p:spPr>
          <a:xfrm>
            <a:off x="6923728" y="5142300"/>
            <a:ext cx="3931333" cy="400110"/>
          </a:xfrm>
          <a:prstGeom prst="rect">
            <a:avLst/>
          </a:prstGeom>
          <a:noFill/>
        </p:spPr>
        <p:txBody>
          <a:bodyPr wrap="none" rtlCol="0">
            <a:spAutoFit/>
          </a:bodyPr>
          <a:lstStyle/>
          <a:p>
            <a:r>
              <a:rPr lang="fr-FR" sz="2000" dirty="0"/>
              <a:t>… la communication entre espèces !</a:t>
            </a:r>
          </a:p>
        </p:txBody>
      </p:sp>
    </p:spTree>
    <p:extLst>
      <p:ext uri="{BB962C8B-B14F-4D97-AF65-F5344CB8AC3E}">
        <p14:creationId xmlns:p14="http://schemas.microsoft.com/office/powerpoint/2010/main" val="17541071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9B07D7D-38B1-4402-ADD6-F51D897B897D}"/>
              </a:ext>
            </a:extLst>
          </p:cNvPr>
          <p:cNvSpPr>
            <a:spLocks noGrp="1"/>
          </p:cNvSpPr>
          <p:nvPr>
            <p:ph type="title"/>
          </p:nvPr>
        </p:nvSpPr>
        <p:spPr>
          <a:solidFill>
            <a:srgbClr val="FFEBAF"/>
          </a:solidFill>
        </p:spPr>
        <p:txBody>
          <a:bodyPr>
            <a:normAutofit/>
          </a:bodyPr>
          <a:lstStyle/>
          <a:p>
            <a:r>
              <a:rPr lang="fr-FR" dirty="0"/>
              <a:t>Est-ce vraiment possible ? En suis-je capable ?</a:t>
            </a:r>
          </a:p>
        </p:txBody>
      </p:sp>
      <p:sp>
        <p:nvSpPr>
          <p:cNvPr id="6" name="Foliennummernplatzhalter 5">
            <a:extLst>
              <a:ext uri="{FF2B5EF4-FFF2-40B4-BE49-F238E27FC236}">
                <a16:creationId xmlns:a16="http://schemas.microsoft.com/office/drawing/2014/main" id="{53FB09C2-1E4B-4F77-894C-DB8E0F09F99E}"/>
              </a:ext>
            </a:extLst>
          </p:cNvPr>
          <p:cNvSpPr>
            <a:spLocks noGrp="1"/>
          </p:cNvSpPr>
          <p:nvPr>
            <p:ph type="sldNum" sz="quarter" idx="12"/>
          </p:nvPr>
        </p:nvSpPr>
        <p:spPr/>
        <p:txBody>
          <a:bodyPr/>
          <a:lstStyle/>
          <a:p>
            <a:fld id="{0FCB7232-05D0-44FB-949F-A4D45C9708DF}" type="slidenum">
              <a:rPr lang="de-DE" smtClean="0"/>
              <a:t>6</a:t>
            </a:fld>
            <a:endParaRPr lang="de-DE"/>
          </a:p>
        </p:txBody>
      </p:sp>
      <p:pic>
        <p:nvPicPr>
          <p:cNvPr id="12" name="Grafik 11">
            <a:extLst>
              <a:ext uri="{FF2B5EF4-FFF2-40B4-BE49-F238E27FC236}">
                <a16:creationId xmlns:a16="http://schemas.microsoft.com/office/drawing/2014/main" id="{7D619A67-79C7-425F-94C5-38423CBCBC2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8248" y="1690688"/>
            <a:ext cx="3468004" cy="4624005"/>
          </a:xfrm>
          <a:prstGeom prst="rect">
            <a:avLst/>
          </a:prstGeom>
        </p:spPr>
      </p:pic>
      <p:pic>
        <p:nvPicPr>
          <p:cNvPr id="14" name="Grafik 13">
            <a:extLst>
              <a:ext uri="{FF2B5EF4-FFF2-40B4-BE49-F238E27FC236}">
                <a16:creationId xmlns:a16="http://schemas.microsoft.com/office/drawing/2014/main" id="{4EE9F90A-DDCF-41E8-A9BA-B2166A179A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6064" y="1711516"/>
            <a:ext cx="3468004" cy="4624005"/>
          </a:xfrm>
          <a:prstGeom prst="rect">
            <a:avLst/>
          </a:prstGeom>
        </p:spPr>
      </p:pic>
    </p:spTree>
    <p:extLst>
      <p:ext uri="{BB962C8B-B14F-4D97-AF65-F5344CB8AC3E}">
        <p14:creationId xmlns:p14="http://schemas.microsoft.com/office/powerpoint/2010/main" val="7793533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9B07D7D-38B1-4402-ADD6-F51D897B897D}"/>
              </a:ext>
            </a:extLst>
          </p:cNvPr>
          <p:cNvSpPr>
            <a:spLocks noGrp="1"/>
          </p:cNvSpPr>
          <p:nvPr>
            <p:ph type="title"/>
          </p:nvPr>
        </p:nvSpPr>
        <p:spPr>
          <a:xfrm>
            <a:off x="838199" y="365125"/>
            <a:ext cx="10832869" cy="1325563"/>
          </a:xfrm>
          <a:solidFill>
            <a:srgbClr val="FFEBAF"/>
          </a:solidFill>
        </p:spPr>
        <p:txBody>
          <a:bodyPr/>
          <a:lstStyle/>
          <a:p>
            <a:pPr algn="ctr"/>
            <a:r>
              <a:rPr lang="fr-FR" dirty="0"/>
              <a:t>Ma première communication animale</a:t>
            </a:r>
            <a:endParaRPr lang="de-DE" dirty="0"/>
          </a:p>
        </p:txBody>
      </p:sp>
      <p:sp>
        <p:nvSpPr>
          <p:cNvPr id="6" name="Foliennummernplatzhalter 5">
            <a:extLst>
              <a:ext uri="{FF2B5EF4-FFF2-40B4-BE49-F238E27FC236}">
                <a16:creationId xmlns:a16="http://schemas.microsoft.com/office/drawing/2014/main" id="{53FB09C2-1E4B-4F77-894C-DB8E0F09F99E}"/>
              </a:ext>
            </a:extLst>
          </p:cNvPr>
          <p:cNvSpPr>
            <a:spLocks noGrp="1"/>
          </p:cNvSpPr>
          <p:nvPr>
            <p:ph type="sldNum" sz="quarter" idx="12"/>
          </p:nvPr>
        </p:nvSpPr>
        <p:spPr/>
        <p:txBody>
          <a:bodyPr/>
          <a:lstStyle/>
          <a:p>
            <a:fld id="{0FCB7232-05D0-44FB-949F-A4D45C9708DF}" type="slidenum">
              <a:rPr lang="de-DE" smtClean="0"/>
              <a:t>7</a:t>
            </a:fld>
            <a:endParaRPr lang="de-DE"/>
          </a:p>
        </p:txBody>
      </p:sp>
      <p:sp>
        <p:nvSpPr>
          <p:cNvPr id="8" name="Inhaltsplatzhalter 7">
            <a:extLst>
              <a:ext uri="{FF2B5EF4-FFF2-40B4-BE49-F238E27FC236}">
                <a16:creationId xmlns:a16="http://schemas.microsoft.com/office/drawing/2014/main" id="{C3DB4F0C-EBD7-4DE7-BBC1-D12EB9F5A686}"/>
              </a:ext>
            </a:extLst>
          </p:cNvPr>
          <p:cNvSpPr>
            <a:spLocks noGrp="1"/>
          </p:cNvSpPr>
          <p:nvPr>
            <p:ph idx="1"/>
          </p:nvPr>
        </p:nvSpPr>
        <p:spPr>
          <a:xfrm>
            <a:off x="7756634" y="1690688"/>
            <a:ext cx="3597166" cy="4486275"/>
          </a:xfrm>
        </p:spPr>
        <p:txBody>
          <a:bodyPr/>
          <a:lstStyle/>
          <a:p>
            <a:pPr marL="0" indent="0">
              <a:buNone/>
            </a:pPr>
            <a:endParaRPr lang="en-US" dirty="0"/>
          </a:p>
          <a:p>
            <a:pPr marL="0" indent="0">
              <a:buNone/>
            </a:pPr>
            <a:endParaRPr lang="en-US" dirty="0"/>
          </a:p>
          <a:p>
            <a:pPr marL="0" indent="0">
              <a:buNone/>
            </a:pPr>
            <a:endParaRPr lang="en-US" dirty="0"/>
          </a:p>
          <a:p>
            <a:pPr marL="0" indent="0">
              <a:buNone/>
            </a:pPr>
            <a:endParaRPr lang="en-US" dirty="0"/>
          </a:p>
        </p:txBody>
      </p:sp>
      <p:pic>
        <p:nvPicPr>
          <p:cNvPr id="3" name="Grafik 2">
            <a:extLst>
              <a:ext uri="{FF2B5EF4-FFF2-40B4-BE49-F238E27FC236}">
                <a16:creationId xmlns:a16="http://schemas.microsoft.com/office/drawing/2014/main" id="{E892AC15-8844-41A8-935F-9BB09C1B5442}"/>
              </a:ext>
            </a:extLst>
          </p:cNvPr>
          <p:cNvPicPr>
            <a:picLocks noChangeAspect="1"/>
          </p:cNvPicPr>
          <p:nvPr/>
        </p:nvPicPr>
        <p:blipFill>
          <a:blip r:embed="rId3"/>
          <a:stretch>
            <a:fillRect/>
          </a:stretch>
        </p:blipFill>
        <p:spPr>
          <a:xfrm>
            <a:off x="1057984" y="2322097"/>
            <a:ext cx="10076033" cy="2213806"/>
          </a:xfrm>
          <a:prstGeom prst="rect">
            <a:avLst/>
          </a:prstGeom>
        </p:spPr>
      </p:pic>
    </p:spTree>
    <p:extLst>
      <p:ext uri="{BB962C8B-B14F-4D97-AF65-F5344CB8AC3E}">
        <p14:creationId xmlns:p14="http://schemas.microsoft.com/office/powerpoint/2010/main" val="41552427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9B07D7D-38B1-4402-ADD6-F51D897B897D}"/>
              </a:ext>
            </a:extLst>
          </p:cNvPr>
          <p:cNvSpPr>
            <a:spLocks noGrp="1"/>
          </p:cNvSpPr>
          <p:nvPr>
            <p:ph type="title"/>
          </p:nvPr>
        </p:nvSpPr>
        <p:spPr>
          <a:xfrm>
            <a:off x="838199" y="365125"/>
            <a:ext cx="10832869" cy="1325563"/>
          </a:xfrm>
          <a:solidFill>
            <a:srgbClr val="FFEBAF"/>
          </a:solidFill>
        </p:spPr>
        <p:txBody>
          <a:bodyPr/>
          <a:lstStyle/>
          <a:p>
            <a:pPr algn="ctr"/>
            <a:r>
              <a:rPr lang="fr-FR" dirty="0"/>
              <a:t>Ma première communication animale : </a:t>
            </a:r>
            <a:br>
              <a:rPr lang="fr-FR" dirty="0"/>
            </a:br>
            <a:r>
              <a:rPr lang="fr-FR" dirty="0"/>
              <a:t>Don </a:t>
            </a:r>
            <a:r>
              <a:rPr lang="fr-FR" dirty="0" err="1"/>
              <a:t>Rayito</a:t>
            </a:r>
            <a:endParaRPr lang="de-DE" dirty="0"/>
          </a:p>
        </p:txBody>
      </p:sp>
      <p:sp>
        <p:nvSpPr>
          <p:cNvPr id="6" name="Foliennummernplatzhalter 5">
            <a:extLst>
              <a:ext uri="{FF2B5EF4-FFF2-40B4-BE49-F238E27FC236}">
                <a16:creationId xmlns:a16="http://schemas.microsoft.com/office/drawing/2014/main" id="{53FB09C2-1E4B-4F77-894C-DB8E0F09F99E}"/>
              </a:ext>
            </a:extLst>
          </p:cNvPr>
          <p:cNvSpPr>
            <a:spLocks noGrp="1"/>
          </p:cNvSpPr>
          <p:nvPr>
            <p:ph type="sldNum" sz="quarter" idx="12"/>
          </p:nvPr>
        </p:nvSpPr>
        <p:spPr/>
        <p:txBody>
          <a:bodyPr/>
          <a:lstStyle/>
          <a:p>
            <a:fld id="{0FCB7232-05D0-44FB-949F-A4D45C9708DF}" type="slidenum">
              <a:rPr lang="de-DE" smtClean="0"/>
              <a:t>8</a:t>
            </a:fld>
            <a:endParaRPr lang="de-DE"/>
          </a:p>
        </p:txBody>
      </p:sp>
      <p:sp>
        <p:nvSpPr>
          <p:cNvPr id="8" name="Inhaltsplatzhalter 7">
            <a:extLst>
              <a:ext uri="{FF2B5EF4-FFF2-40B4-BE49-F238E27FC236}">
                <a16:creationId xmlns:a16="http://schemas.microsoft.com/office/drawing/2014/main" id="{C3DB4F0C-EBD7-4DE7-BBC1-D12EB9F5A686}"/>
              </a:ext>
            </a:extLst>
          </p:cNvPr>
          <p:cNvSpPr>
            <a:spLocks noGrp="1"/>
          </p:cNvSpPr>
          <p:nvPr>
            <p:ph idx="1"/>
          </p:nvPr>
        </p:nvSpPr>
        <p:spPr>
          <a:xfrm>
            <a:off x="7756634" y="1690688"/>
            <a:ext cx="3597166" cy="4486275"/>
          </a:xfrm>
        </p:spPr>
        <p:txBody>
          <a:bodyPr/>
          <a:lstStyle/>
          <a:p>
            <a:pPr marL="0" indent="0">
              <a:buNone/>
            </a:pPr>
            <a:endParaRPr lang="en-US" dirty="0"/>
          </a:p>
          <a:p>
            <a:pPr marL="0" indent="0">
              <a:buNone/>
            </a:pPr>
            <a:endParaRPr lang="en-US" dirty="0"/>
          </a:p>
          <a:p>
            <a:pPr marL="0" indent="0">
              <a:buNone/>
            </a:pPr>
            <a:endParaRPr lang="en-US" dirty="0"/>
          </a:p>
          <a:p>
            <a:pPr marL="0" indent="0">
              <a:buNone/>
            </a:pPr>
            <a:endParaRPr lang="en-US" dirty="0"/>
          </a:p>
        </p:txBody>
      </p:sp>
      <p:pic>
        <p:nvPicPr>
          <p:cNvPr id="2050" name="Picture 2" descr="https://www.minigestuet-eifelgoldhof.de/Stuten/Gisa_Mai2009.jpg">
            <a:extLst>
              <a:ext uri="{FF2B5EF4-FFF2-40B4-BE49-F238E27FC236}">
                <a16:creationId xmlns:a16="http://schemas.microsoft.com/office/drawing/2014/main" id="{02B3B082-075D-4127-8990-22154E4E6AC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29410" y="1808507"/>
            <a:ext cx="4050446" cy="4368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74997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a:extLst>
            <a:ext uri="{FF2B5EF4-FFF2-40B4-BE49-F238E27FC236}">
              <a16:creationId xmlns:a16="http://schemas.microsoft.com/office/drawing/2014/main" id="{BFB2AB21-F8B2-3D8D-3E8E-F017D3EA9CE1}"/>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C03E945F-F39B-C40F-EB17-BD5F5269048B}"/>
              </a:ext>
            </a:extLst>
          </p:cNvPr>
          <p:cNvSpPr>
            <a:spLocks noGrp="1"/>
          </p:cNvSpPr>
          <p:nvPr>
            <p:ph type="title"/>
          </p:nvPr>
        </p:nvSpPr>
        <p:spPr>
          <a:xfrm>
            <a:off x="838199" y="365125"/>
            <a:ext cx="10832869" cy="1325563"/>
          </a:xfrm>
          <a:solidFill>
            <a:srgbClr val="FFEBAF"/>
          </a:solidFill>
        </p:spPr>
        <p:txBody>
          <a:bodyPr/>
          <a:lstStyle/>
          <a:p>
            <a:pPr algn="ctr"/>
            <a:r>
              <a:rPr lang="fr-FR" dirty="0"/>
              <a:t>Ma première communication animale : </a:t>
            </a:r>
            <a:br>
              <a:rPr lang="fr-FR" dirty="0"/>
            </a:br>
            <a:r>
              <a:rPr lang="fr-FR" dirty="0"/>
              <a:t>Don </a:t>
            </a:r>
            <a:r>
              <a:rPr lang="fr-FR" dirty="0" err="1"/>
              <a:t>Rayito</a:t>
            </a:r>
            <a:endParaRPr lang="de-DE" dirty="0"/>
          </a:p>
        </p:txBody>
      </p:sp>
      <p:sp>
        <p:nvSpPr>
          <p:cNvPr id="6" name="Foliennummernplatzhalter 5">
            <a:extLst>
              <a:ext uri="{FF2B5EF4-FFF2-40B4-BE49-F238E27FC236}">
                <a16:creationId xmlns:a16="http://schemas.microsoft.com/office/drawing/2014/main" id="{FA7CCCEF-4AE3-2286-EC29-31F872C317F8}"/>
              </a:ext>
            </a:extLst>
          </p:cNvPr>
          <p:cNvSpPr>
            <a:spLocks noGrp="1"/>
          </p:cNvSpPr>
          <p:nvPr>
            <p:ph type="sldNum" sz="quarter" idx="12"/>
          </p:nvPr>
        </p:nvSpPr>
        <p:spPr/>
        <p:txBody>
          <a:bodyPr/>
          <a:lstStyle/>
          <a:p>
            <a:fld id="{0FCB7232-05D0-44FB-949F-A4D45C9708DF}" type="slidenum">
              <a:rPr lang="de-DE" smtClean="0"/>
              <a:t>9</a:t>
            </a:fld>
            <a:endParaRPr lang="de-DE"/>
          </a:p>
        </p:txBody>
      </p:sp>
      <p:sp>
        <p:nvSpPr>
          <p:cNvPr id="8" name="Inhaltsplatzhalter 7">
            <a:extLst>
              <a:ext uri="{FF2B5EF4-FFF2-40B4-BE49-F238E27FC236}">
                <a16:creationId xmlns:a16="http://schemas.microsoft.com/office/drawing/2014/main" id="{1853E914-9CF5-7FD6-947F-F36C40DEE607}"/>
              </a:ext>
            </a:extLst>
          </p:cNvPr>
          <p:cNvSpPr>
            <a:spLocks noGrp="1"/>
          </p:cNvSpPr>
          <p:nvPr>
            <p:ph idx="1"/>
          </p:nvPr>
        </p:nvSpPr>
        <p:spPr>
          <a:xfrm>
            <a:off x="7461284" y="2087520"/>
            <a:ext cx="3597166" cy="4486275"/>
          </a:xfrm>
        </p:spPr>
        <p:txBody>
          <a:bodyPr/>
          <a:lstStyle/>
          <a:p>
            <a:pPr marL="0" indent="0">
              <a:buNone/>
            </a:pPr>
            <a:r>
              <a:rPr lang="en-US" dirty="0" err="1"/>
              <a:t>Étalon</a:t>
            </a:r>
            <a:r>
              <a:rPr lang="en-US" dirty="0"/>
              <a:t> Shetland</a:t>
            </a:r>
          </a:p>
          <a:p>
            <a:pPr marL="0" indent="0">
              <a:buNone/>
            </a:pPr>
            <a:endParaRPr lang="de-DE" dirty="0"/>
          </a:p>
          <a:p>
            <a:r>
              <a:rPr lang="fr-FR" sz="2400" dirty="0"/>
              <a:t>Comment vas-tu en ce moment ?</a:t>
            </a:r>
          </a:p>
          <a:p>
            <a:r>
              <a:rPr lang="fr-FR" sz="2400" dirty="0"/>
              <a:t>Quelle est ton activité préférée ?</a:t>
            </a:r>
          </a:p>
          <a:p>
            <a:r>
              <a:rPr lang="fr-FR" sz="2400" dirty="0"/>
              <a:t>Qu'aimes-tu manger ?</a:t>
            </a:r>
          </a:p>
        </p:txBody>
      </p:sp>
      <p:pic>
        <p:nvPicPr>
          <p:cNvPr id="3074" name="Picture 2" descr="https://www.minigestuet-eifelgoldhof.de/Stuten/Gisa_Mai2009.jpg">
            <a:extLst>
              <a:ext uri="{FF2B5EF4-FFF2-40B4-BE49-F238E27FC236}">
                <a16:creationId xmlns:a16="http://schemas.microsoft.com/office/drawing/2014/main" id="{02AFABCB-57B8-4F5C-AB66-7FDCC9394E3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95672" y="1891842"/>
            <a:ext cx="3952995" cy="42633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3931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9B07D7D-38B1-4402-ADD6-F51D897B897D}"/>
              </a:ext>
            </a:extLst>
          </p:cNvPr>
          <p:cNvSpPr>
            <a:spLocks noGrp="1"/>
          </p:cNvSpPr>
          <p:nvPr>
            <p:ph type="title"/>
          </p:nvPr>
        </p:nvSpPr>
        <p:spPr>
          <a:solidFill>
            <a:srgbClr val="FFEBAF"/>
          </a:solidFill>
        </p:spPr>
        <p:txBody>
          <a:bodyPr/>
          <a:lstStyle/>
          <a:p>
            <a:pPr algn="ctr"/>
            <a:r>
              <a:rPr lang="fr-FR" dirty="0"/>
              <a:t>Ma première communication animale : </a:t>
            </a:r>
            <a:br>
              <a:rPr lang="fr-FR" dirty="0"/>
            </a:br>
            <a:r>
              <a:rPr lang="fr-FR" dirty="0"/>
              <a:t>Don </a:t>
            </a:r>
            <a:r>
              <a:rPr lang="fr-FR" dirty="0" err="1"/>
              <a:t>Rayito</a:t>
            </a:r>
            <a:endParaRPr lang="de-DE" dirty="0"/>
          </a:p>
        </p:txBody>
      </p:sp>
      <p:sp>
        <p:nvSpPr>
          <p:cNvPr id="6" name="Foliennummernplatzhalter 5">
            <a:extLst>
              <a:ext uri="{FF2B5EF4-FFF2-40B4-BE49-F238E27FC236}">
                <a16:creationId xmlns:a16="http://schemas.microsoft.com/office/drawing/2014/main" id="{53FB09C2-1E4B-4F77-894C-DB8E0F09F99E}"/>
              </a:ext>
            </a:extLst>
          </p:cNvPr>
          <p:cNvSpPr>
            <a:spLocks noGrp="1"/>
          </p:cNvSpPr>
          <p:nvPr>
            <p:ph type="sldNum" sz="quarter" idx="12"/>
          </p:nvPr>
        </p:nvSpPr>
        <p:spPr/>
        <p:txBody>
          <a:bodyPr/>
          <a:lstStyle/>
          <a:p>
            <a:fld id="{0FCB7232-05D0-44FB-949F-A4D45C9708DF}" type="slidenum">
              <a:rPr lang="de-DE" smtClean="0"/>
              <a:t>10</a:t>
            </a:fld>
            <a:endParaRPr lang="de-DE"/>
          </a:p>
        </p:txBody>
      </p:sp>
      <p:pic>
        <p:nvPicPr>
          <p:cNvPr id="14" name="Inhaltsplatzhalter 13">
            <a:extLst>
              <a:ext uri="{FF2B5EF4-FFF2-40B4-BE49-F238E27FC236}">
                <a16:creationId xmlns:a16="http://schemas.microsoft.com/office/drawing/2014/main" id="{3E4097EE-0E40-4EBD-9DE8-EB34B74F3C2B}"/>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920331" y="1825625"/>
            <a:ext cx="4351338" cy="4351338"/>
          </a:xfrm>
        </p:spPr>
      </p:pic>
    </p:spTree>
    <p:extLst>
      <p:ext uri="{BB962C8B-B14F-4D97-AF65-F5344CB8AC3E}">
        <p14:creationId xmlns:p14="http://schemas.microsoft.com/office/powerpoint/2010/main" val="8194204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a:extLst>
            <a:ext uri="{FF2B5EF4-FFF2-40B4-BE49-F238E27FC236}">
              <a16:creationId xmlns:a16="http://schemas.microsoft.com/office/drawing/2014/main" id="{7CD62EAB-4FF6-24A8-013A-3854A76717CE}"/>
            </a:ext>
          </a:extLst>
        </p:cNvPr>
        <p:cNvGrpSpPr/>
        <p:nvPr/>
      </p:nvGrpSpPr>
      <p:grpSpPr>
        <a:xfrm>
          <a:off x="0" y="0"/>
          <a:ext cx="0" cy="0"/>
          <a:chOff x="0" y="0"/>
          <a:chExt cx="0" cy="0"/>
        </a:xfrm>
      </p:grpSpPr>
      <p:sp>
        <p:nvSpPr>
          <p:cNvPr id="6" name="Foliennummernplatzhalter 5">
            <a:extLst>
              <a:ext uri="{FF2B5EF4-FFF2-40B4-BE49-F238E27FC236}">
                <a16:creationId xmlns:a16="http://schemas.microsoft.com/office/drawing/2014/main" id="{CE0A5F1F-A84E-C902-531D-8E374D8B7E59}"/>
              </a:ext>
            </a:extLst>
          </p:cNvPr>
          <p:cNvSpPr>
            <a:spLocks noGrp="1"/>
          </p:cNvSpPr>
          <p:nvPr>
            <p:ph type="sldNum" sz="quarter" idx="12"/>
          </p:nvPr>
        </p:nvSpPr>
        <p:spPr/>
        <p:txBody>
          <a:bodyPr/>
          <a:lstStyle/>
          <a:p>
            <a:fld id="{0FCB7232-05D0-44FB-949F-A4D45C9708DF}" type="slidenum">
              <a:rPr lang="de-DE" smtClean="0"/>
              <a:t>11</a:t>
            </a:fld>
            <a:endParaRPr lang="de-DE"/>
          </a:p>
        </p:txBody>
      </p:sp>
      <p:pic>
        <p:nvPicPr>
          <p:cNvPr id="3074" name="Picture 2" descr="Toki-Toki, c'est comme vous voulez">
            <a:extLst>
              <a:ext uri="{FF2B5EF4-FFF2-40B4-BE49-F238E27FC236}">
                <a16:creationId xmlns:a16="http://schemas.microsoft.com/office/drawing/2014/main" id="{BDD1FB24-565D-48C9-83F5-B88D8BF3B0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9560" y="1950428"/>
            <a:ext cx="5210175" cy="3476625"/>
          </a:xfrm>
          <a:prstGeom prst="rect">
            <a:avLst/>
          </a:prstGeom>
          <a:noFill/>
          <a:extLst>
            <a:ext uri="{909E8E84-426E-40DD-AFC4-6F175D3DCCD1}">
              <a14:hiddenFill xmlns:a14="http://schemas.microsoft.com/office/drawing/2010/main">
                <a:solidFill>
                  <a:srgbClr val="FFFFFF"/>
                </a:solidFill>
              </a14:hiddenFill>
            </a:ext>
          </a:extLst>
        </p:spPr>
      </p:pic>
      <p:sp>
        <p:nvSpPr>
          <p:cNvPr id="7" name="Titel 1">
            <a:extLst>
              <a:ext uri="{FF2B5EF4-FFF2-40B4-BE49-F238E27FC236}">
                <a16:creationId xmlns:a16="http://schemas.microsoft.com/office/drawing/2014/main" id="{43CE90E3-1541-47EA-8FF6-136FBB882C06}"/>
              </a:ext>
            </a:extLst>
          </p:cNvPr>
          <p:cNvSpPr txBox="1">
            <a:spLocks/>
          </p:cNvSpPr>
          <p:nvPr/>
        </p:nvSpPr>
        <p:spPr>
          <a:xfrm>
            <a:off x="838200" y="365125"/>
            <a:ext cx="10515600" cy="1325563"/>
          </a:xfrm>
          <a:prstGeom prst="rect">
            <a:avLst/>
          </a:prstGeom>
          <a:solidFill>
            <a:srgbClr val="FFEBAF"/>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dirty="0"/>
              <a:t>Notre programme ce soir</a:t>
            </a:r>
            <a:endParaRPr lang="de-DE" dirty="0"/>
          </a:p>
        </p:txBody>
      </p:sp>
    </p:spTree>
    <p:extLst>
      <p:ext uri="{BB962C8B-B14F-4D97-AF65-F5344CB8AC3E}">
        <p14:creationId xmlns:p14="http://schemas.microsoft.com/office/powerpoint/2010/main" val="33940917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a:extLst>
            <a:ext uri="{FF2B5EF4-FFF2-40B4-BE49-F238E27FC236}">
              <a16:creationId xmlns:a16="http://schemas.microsoft.com/office/drawing/2014/main" id="{7CD62EAB-4FF6-24A8-013A-3854A76717CE}"/>
            </a:ext>
          </a:extLst>
        </p:cNvPr>
        <p:cNvGrpSpPr/>
        <p:nvPr/>
      </p:nvGrpSpPr>
      <p:grpSpPr>
        <a:xfrm>
          <a:off x="0" y="0"/>
          <a:ext cx="0" cy="0"/>
          <a:chOff x="0" y="0"/>
          <a:chExt cx="0" cy="0"/>
        </a:xfrm>
      </p:grpSpPr>
      <p:sp>
        <p:nvSpPr>
          <p:cNvPr id="6" name="Foliennummernplatzhalter 5">
            <a:extLst>
              <a:ext uri="{FF2B5EF4-FFF2-40B4-BE49-F238E27FC236}">
                <a16:creationId xmlns:a16="http://schemas.microsoft.com/office/drawing/2014/main" id="{CE0A5F1F-A84E-C902-531D-8E374D8B7E59}"/>
              </a:ext>
            </a:extLst>
          </p:cNvPr>
          <p:cNvSpPr>
            <a:spLocks noGrp="1"/>
          </p:cNvSpPr>
          <p:nvPr>
            <p:ph type="sldNum" sz="quarter" idx="12"/>
          </p:nvPr>
        </p:nvSpPr>
        <p:spPr/>
        <p:txBody>
          <a:bodyPr/>
          <a:lstStyle/>
          <a:p>
            <a:fld id="{0FCB7232-05D0-44FB-949F-A4D45C9708DF}" type="slidenum">
              <a:rPr lang="de-DE" smtClean="0"/>
              <a:t>12</a:t>
            </a:fld>
            <a:endParaRPr lang="de-DE"/>
          </a:p>
        </p:txBody>
      </p:sp>
      <p:sp>
        <p:nvSpPr>
          <p:cNvPr id="7" name="Titel 1">
            <a:extLst>
              <a:ext uri="{FF2B5EF4-FFF2-40B4-BE49-F238E27FC236}">
                <a16:creationId xmlns:a16="http://schemas.microsoft.com/office/drawing/2014/main" id="{43CE90E3-1541-47EA-8FF6-136FBB882C06}"/>
              </a:ext>
            </a:extLst>
          </p:cNvPr>
          <p:cNvSpPr txBox="1">
            <a:spLocks/>
          </p:cNvSpPr>
          <p:nvPr/>
        </p:nvSpPr>
        <p:spPr>
          <a:xfrm>
            <a:off x="838200" y="365125"/>
            <a:ext cx="10515600" cy="1325563"/>
          </a:xfrm>
          <a:prstGeom prst="rect">
            <a:avLst/>
          </a:prstGeom>
          <a:solidFill>
            <a:srgbClr val="FFEBAF"/>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dirty="0"/>
              <a:t>Notre programme ce soir</a:t>
            </a:r>
            <a:endParaRPr lang="de-DE" dirty="0"/>
          </a:p>
        </p:txBody>
      </p:sp>
      <p:sp>
        <p:nvSpPr>
          <p:cNvPr id="11" name="Titel 1">
            <a:extLst>
              <a:ext uri="{FF2B5EF4-FFF2-40B4-BE49-F238E27FC236}">
                <a16:creationId xmlns:a16="http://schemas.microsoft.com/office/drawing/2014/main" id="{387D57BA-7D24-4F2C-A854-944568D4FB85}"/>
              </a:ext>
            </a:extLst>
          </p:cNvPr>
          <p:cNvSpPr>
            <a:spLocks noGrp="1"/>
          </p:cNvSpPr>
          <p:nvPr>
            <p:ph type="title"/>
          </p:nvPr>
        </p:nvSpPr>
        <p:spPr>
          <a:xfrm>
            <a:off x="380863" y="2669413"/>
            <a:ext cx="5270266" cy="1325563"/>
          </a:xfrm>
        </p:spPr>
        <p:txBody>
          <a:bodyPr>
            <a:noAutofit/>
          </a:bodyPr>
          <a:lstStyle/>
          <a:p>
            <a:r>
              <a:rPr lang="fr-FR" sz="3200" dirty="0"/>
              <a:t>Pourquoi</a:t>
            </a:r>
            <a:br>
              <a:rPr lang="fr-FR" sz="3200" dirty="0"/>
            </a:br>
            <a:br>
              <a:rPr lang="fr-FR" sz="3200" dirty="0"/>
            </a:br>
            <a:r>
              <a:rPr lang="fr-FR" sz="3200" dirty="0"/>
              <a:t>Comment</a:t>
            </a:r>
            <a:br>
              <a:rPr lang="fr-FR" sz="3200" dirty="0"/>
            </a:br>
            <a:br>
              <a:rPr lang="fr-FR" sz="3200" dirty="0"/>
            </a:br>
            <a:r>
              <a:rPr lang="fr-FR" sz="3200" dirty="0"/>
              <a:t>Dans quels buts, concrètement</a:t>
            </a:r>
            <a:endParaRPr lang="de-DE" sz="3200" dirty="0"/>
          </a:p>
        </p:txBody>
      </p:sp>
      <p:sp>
        <p:nvSpPr>
          <p:cNvPr id="3" name="Rechteck 2">
            <a:extLst>
              <a:ext uri="{FF2B5EF4-FFF2-40B4-BE49-F238E27FC236}">
                <a16:creationId xmlns:a16="http://schemas.microsoft.com/office/drawing/2014/main" id="{40E96004-7AC4-42DF-8CD9-A0D0CB36734A}"/>
              </a:ext>
            </a:extLst>
          </p:cNvPr>
          <p:cNvSpPr/>
          <p:nvPr/>
        </p:nvSpPr>
        <p:spPr>
          <a:xfrm>
            <a:off x="5715137" y="2153846"/>
            <a:ext cx="6096000" cy="1200329"/>
          </a:xfrm>
          <a:prstGeom prst="rect">
            <a:avLst/>
          </a:prstGeom>
        </p:spPr>
        <p:txBody>
          <a:bodyPr>
            <a:spAutoFit/>
          </a:bodyPr>
          <a:lstStyle/>
          <a:p>
            <a:pPr eaLnBrk="0" fontAlgn="base" hangingPunct="0">
              <a:lnSpc>
                <a:spcPct val="100000"/>
              </a:lnSpc>
              <a:spcBef>
                <a:spcPct val="0"/>
              </a:spcBef>
              <a:spcAft>
                <a:spcPct val="0"/>
              </a:spcAft>
              <a:buFontTx/>
              <a:buChar char="-"/>
            </a:pPr>
            <a:r>
              <a:rPr lang="de-DE" dirty="0">
                <a:latin typeface="Google Sans"/>
              </a:rPr>
              <a:t>Le subtil </a:t>
            </a:r>
            <a:r>
              <a:rPr lang="de-DE" dirty="0" err="1">
                <a:latin typeface="Google Sans"/>
              </a:rPr>
              <a:t>language</a:t>
            </a:r>
            <a:r>
              <a:rPr lang="de-DE" dirty="0">
                <a:latin typeface="Google Sans"/>
              </a:rPr>
              <a:t> de </a:t>
            </a:r>
            <a:r>
              <a:rPr lang="de-DE" dirty="0" err="1">
                <a:latin typeface="Google Sans"/>
              </a:rPr>
              <a:t>l‘energie</a:t>
            </a:r>
            <a:endParaRPr lang="de-DE" dirty="0">
              <a:latin typeface="Google Sans"/>
            </a:endParaRPr>
          </a:p>
          <a:p>
            <a:pPr eaLnBrk="0" fontAlgn="base" hangingPunct="0">
              <a:lnSpc>
                <a:spcPct val="100000"/>
              </a:lnSpc>
              <a:spcBef>
                <a:spcPct val="0"/>
              </a:spcBef>
              <a:spcAft>
                <a:spcPct val="0"/>
              </a:spcAft>
              <a:buFontTx/>
              <a:buChar char="-"/>
            </a:pPr>
            <a:r>
              <a:rPr lang="de-DE" dirty="0">
                <a:latin typeface="Google Sans"/>
              </a:rPr>
              <a:t>Jane </a:t>
            </a:r>
            <a:r>
              <a:rPr lang="de-DE" dirty="0" err="1">
                <a:latin typeface="Google Sans"/>
              </a:rPr>
              <a:t>Godall</a:t>
            </a:r>
            <a:r>
              <a:rPr lang="de-DE" dirty="0">
                <a:latin typeface="Google Sans"/>
              </a:rPr>
              <a:t> et la </a:t>
            </a:r>
            <a:r>
              <a:rPr lang="de-DE" dirty="0" err="1">
                <a:latin typeface="Google Sans"/>
              </a:rPr>
              <a:t>conscience</a:t>
            </a:r>
            <a:r>
              <a:rPr lang="de-DE" dirty="0">
                <a:latin typeface="Google Sans"/>
              </a:rPr>
              <a:t> des </a:t>
            </a:r>
            <a:r>
              <a:rPr lang="de-DE" dirty="0" err="1">
                <a:latin typeface="Google Sans"/>
              </a:rPr>
              <a:t>animaux</a:t>
            </a:r>
            <a:endParaRPr lang="de-DE" dirty="0">
              <a:latin typeface="Google Sans"/>
            </a:endParaRPr>
          </a:p>
          <a:p>
            <a:pPr eaLnBrk="0" fontAlgn="base" hangingPunct="0">
              <a:lnSpc>
                <a:spcPct val="100000"/>
              </a:lnSpc>
              <a:spcBef>
                <a:spcPct val="0"/>
              </a:spcBef>
              <a:spcAft>
                <a:spcPct val="0"/>
              </a:spcAft>
              <a:buFontTx/>
              <a:buChar char="-"/>
            </a:pPr>
            <a:r>
              <a:rPr lang="de-DE" dirty="0" err="1">
                <a:latin typeface="Google Sans"/>
              </a:rPr>
              <a:t>Les</a:t>
            </a:r>
            <a:r>
              <a:rPr lang="de-DE" dirty="0">
                <a:latin typeface="Google Sans"/>
              </a:rPr>
              <a:t> </a:t>
            </a:r>
            <a:r>
              <a:rPr lang="de-DE" dirty="0" err="1">
                <a:latin typeface="Google Sans"/>
              </a:rPr>
              <a:t>peuples</a:t>
            </a:r>
            <a:r>
              <a:rPr lang="de-DE" dirty="0">
                <a:latin typeface="Google Sans"/>
              </a:rPr>
              <a:t> </a:t>
            </a:r>
            <a:r>
              <a:rPr lang="de-DE" dirty="0" err="1">
                <a:latin typeface="Google Sans"/>
              </a:rPr>
              <a:t>natifs</a:t>
            </a:r>
            <a:endParaRPr lang="de-DE" dirty="0">
              <a:latin typeface="Google Sans"/>
            </a:endParaRPr>
          </a:p>
          <a:p>
            <a:pPr eaLnBrk="0" fontAlgn="base" hangingPunct="0">
              <a:lnSpc>
                <a:spcPct val="100000"/>
              </a:lnSpc>
              <a:spcBef>
                <a:spcPct val="0"/>
              </a:spcBef>
              <a:spcAft>
                <a:spcPct val="0"/>
              </a:spcAft>
              <a:buFontTx/>
              <a:buChar char="-"/>
            </a:pPr>
            <a:endParaRPr lang="de-DE" altLang="de-DE" dirty="0">
              <a:latin typeface="Google Sans"/>
            </a:endParaRPr>
          </a:p>
        </p:txBody>
      </p:sp>
      <p:cxnSp>
        <p:nvCxnSpPr>
          <p:cNvPr id="5" name="Gerader Verbinder 4">
            <a:extLst>
              <a:ext uri="{FF2B5EF4-FFF2-40B4-BE49-F238E27FC236}">
                <a16:creationId xmlns:a16="http://schemas.microsoft.com/office/drawing/2014/main" id="{440258BC-6C2D-429D-92C8-21317B776D96}"/>
              </a:ext>
            </a:extLst>
          </p:cNvPr>
          <p:cNvCxnSpPr/>
          <p:nvPr/>
        </p:nvCxnSpPr>
        <p:spPr>
          <a:xfrm>
            <a:off x="2458995" y="2458995"/>
            <a:ext cx="2903837"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709946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a:extLst>
            <a:ext uri="{FF2B5EF4-FFF2-40B4-BE49-F238E27FC236}">
              <a16:creationId xmlns:a16="http://schemas.microsoft.com/office/drawing/2014/main" id="{7CD62EAB-4FF6-24A8-013A-3854A76717CE}"/>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F60FEADA-49AD-5087-45CD-AE687C9F18D7}"/>
              </a:ext>
            </a:extLst>
          </p:cNvPr>
          <p:cNvSpPr>
            <a:spLocks noGrp="1"/>
          </p:cNvSpPr>
          <p:nvPr>
            <p:ph type="title"/>
          </p:nvPr>
        </p:nvSpPr>
        <p:spPr>
          <a:xfrm>
            <a:off x="380863" y="2669413"/>
            <a:ext cx="5270266" cy="1325563"/>
          </a:xfrm>
        </p:spPr>
        <p:txBody>
          <a:bodyPr>
            <a:noAutofit/>
          </a:bodyPr>
          <a:lstStyle/>
          <a:p>
            <a:r>
              <a:rPr lang="fr-FR" sz="3200" dirty="0"/>
              <a:t>Pourquoi</a:t>
            </a:r>
            <a:br>
              <a:rPr lang="fr-FR" sz="3200" dirty="0"/>
            </a:br>
            <a:br>
              <a:rPr lang="fr-FR" sz="3200" dirty="0"/>
            </a:br>
            <a:r>
              <a:rPr lang="fr-FR" sz="3200" dirty="0"/>
              <a:t>Comment</a:t>
            </a:r>
            <a:br>
              <a:rPr lang="fr-FR" sz="3200" dirty="0"/>
            </a:br>
            <a:br>
              <a:rPr lang="fr-FR" sz="3200" dirty="0"/>
            </a:br>
            <a:r>
              <a:rPr lang="fr-FR" sz="3200" dirty="0"/>
              <a:t>Dans quels buts, concrètement</a:t>
            </a:r>
            <a:endParaRPr lang="de-DE" sz="3200" dirty="0"/>
          </a:p>
        </p:txBody>
      </p:sp>
      <p:sp>
        <p:nvSpPr>
          <p:cNvPr id="6" name="Foliennummernplatzhalter 5">
            <a:extLst>
              <a:ext uri="{FF2B5EF4-FFF2-40B4-BE49-F238E27FC236}">
                <a16:creationId xmlns:a16="http://schemas.microsoft.com/office/drawing/2014/main" id="{CE0A5F1F-A84E-C902-531D-8E374D8B7E59}"/>
              </a:ext>
            </a:extLst>
          </p:cNvPr>
          <p:cNvSpPr>
            <a:spLocks noGrp="1"/>
          </p:cNvSpPr>
          <p:nvPr>
            <p:ph type="sldNum" sz="quarter" idx="12"/>
          </p:nvPr>
        </p:nvSpPr>
        <p:spPr/>
        <p:txBody>
          <a:bodyPr/>
          <a:lstStyle/>
          <a:p>
            <a:fld id="{0FCB7232-05D0-44FB-949F-A4D45C9708DF}" type="slidenum">
              <a:rPr lang="de-DE" smtClean="0"/>
              <a:t>13</a:t>
            </a:fld>
            <a:endParaRPr lang="de-DE"/>
          </a:p>
        </p:txBody>
      </p:sp>
      <p:sp>
        <p:nvSpPr>
          <p:cNvPr id="3" name="Rectangle 3">
            <a:extLst>
              <a:ext uri="{FF2B5EF4-FFF2-40B4-BE49-F238E27FC236}">
                <a16:creationId xmlns:a16="http://schemas.microsoft.com/office/drawing/2014/main" id="{22AE336E-89C0-2F6D-0763-222381A3392C}"/>
              </a:ext>
            </a:extLst>
          </p:cNvPr>
          <p:cNvSpPr>
            <a:spLocks noGrp="1" noChangeArrowheads="1"/>
          </p:cNvSpPr>
          <p:nvPr>
            <p:ph idx="1"/>
          </p:nvPr>
        </p:nvSpPr>
        <p:spPr bwMode="auto">
          <a:xfrm>
            <a:off x="7263447" y="2920161"/>
            <a:ext cx="4389620"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eaLnBrk="0" fontAlgn="base" hangingPunct="0">
              <a:lnSpc>
                <a:spcPct val="100000"/>
              </a:lnSpc>
              <a:spcBef>
                <a:spcPct val="0"/>
              </a:spcBef>
              <a:spcAft>
                <a:spcPct val="0"/>
              </a:spcAft>
              <a:buFontTx/>
              <a:buChar char="-"/>
            </a:pPr>
            <a:r>
              <a:rPr lang="de-DE" sz="1800" dirty="0" err="1">
                <a:latin typeface="Google Sans"/>
              </a:rPr>
              <a:t>Les</a:t>
            </a:r>
            <a:r>
              <a:rPr lang="de-DE" sz="1800" dirty="0">
                <a:latin typeface="Google Sans"/>
              </a:rPr>
              <a:t> </a:t>
            </a:r>
            <a:r>
              <a:rPr lang="de-DE" sz="1800" dirty="0" err="1">
                <a:latin typeface="Google Sans"/>
              </a:rPr>
              <a:t>ondes</a:t>
            </a:r>
            <a:r>
              <a:rPr lang="de-DE" sz="1800" dirty="0">
                <a:latin typeface="Google Sans"/>
              </a:rPr>
              <a:t> cerebrales et „</a:t>
            </a:r>
            <a:r>
              <a:rPr lang="de-DE" sz="1800" dirty="0" err="1">
                <a:latin typeface="Google Sans"/>
              </a:rPr>
              <a:t>l‘etat</a:t>
            </a:r>
            <a:r>
              <a:rPr lang="de-DE" sz="1800" dirty="0">
                <a:latin typeface="Google Sans"/>
              </a:rPr>
              <a:t> </a:t>
            </a:r>
            <a:r>
              <a:rPr lang="de-DE" sz="1800" dirty="0" err="1">
                <a:latin typeface="Google Sans"/>
              </a:rPr>
              <a:t>alpha</a:t>
            </a:r>
            <a:r>
              <a:rPr lang="de-DE" sz="1800" dirty="0">
                <a:latin typeface="Google Sans"/>
              </a:rPr>
              <a:t>“</a:t>
            </a:r>
          </a:p>
          <a:p>
            <a:pPr eaLnBrk="0" fontAlgn="base" hangingPunct="0">
              <a:lnSpc>
                <a:spcPct val="100000"/>
              </a:lnSpc>
              <a:spcBef>
                <a:spcPct val="0"/>
              </a:spcBef>
              <a:spcAft>
                <a:spcPct val="0"/>
              </a:spcAft>
              <a:buFontTx/>
              <a:buChar char="-"/>
            </a:pPr>
            <a:r>
              <a:rPr lang="de-DE" sz="1800" dirty="0">
                <a:latin typeface="Google Sans"/>
              </a:rPr>
              <a:t>Le </a:t>
            </a:r>
            <a:r>
              <a:rPr lang="de-DE" sz="1800" dirty="0" err="1">
                <a:latin typeface="Google Sans"/>
              </a:rPr>
              <a:t>coeur</a:t>
            </a:r>
            <a:r>
              <a:rPr lang="de-DE" sz="1800" dirty="0">
                <a:latin typeface="Google Sans"/>
              </a:rPr>
              <a:t> </a:t>
            </a:r>
            <a:r>
              <a:rPr lang="de-DE" sz="1800" dirty="0" err="1">
                <a:latin typeface="Google Sans"/>
              </a:rPr>
              <a:t>comme</a:t>
            </a:r>
            <a:r>
              <a:rPr lang="de-DE" sz="1800" dirty="0">
                <a:latin typeface="Google Sans"/>
              </a:rPr>
              <a:t> </a:t>
            </a:r>
            <a:r>
              <a:rPr lang="de-DE" sz="1800" dirty="0" err="1">
                <a:latin typeface="Google Sans"/>
              </a:rPr>
              <a:t>organe</a:t>
            </a:r>
            <a:r>
              <a:rPr lang="de-DE" sz="1800" dirty="0">
                <a:latin typeface="Google Sans"/>
              </a:rPr>
              <a:t> primordial</a:t>
            </a:r>
          </a:p>
          <a:p>
            <a:pPr eaLnBrk="0" fontAlgn="base" hangingPunct="0">
              <a:lnSpc>
                <a:spcPct val="100000"/>
              </a:lnSpc>
              <a:spcBef>
                <a:spcPct val="0"/>
              </a:spcBef>
              <a:spcAft>
                <a:spcPct val="0"/>
              </a:spcAft>
              <a:buFontTx/>
              <a:buChar char="-"/>
            </a:pPr>
            <a:r>
              <a:rPr lang="de-DE" sz="1800" dirty="0" err="1">
                <a:latin typeface="Google Sans"/>
              </a:rPr>
              <a:t>Les</a:t>
            </a:r>
            <a:r>
              <a:rPr lang="de-DE" sz="1800" dirty="0">
                <a:latin typeface="Google Sans"/>
              </a:rPr>
              <a:t> </a:t>
            </a:r>
            <a:r>
              <a:rPr lang="de-DE" sz="1800" dirty="0" err="1">
                <a:latin typeface="Google Sans"/>
              </a:rPr>
              <a:t>etapes</a:t>
            </a:r>
            <a:r>
              <a:rPr lang="de-DE" sz="1800" dirty="0">
                <a:latin typeface="Google Sans"/>
              </a:rPr>
              <a:t> de la </a:t>
            </a:r>
            <a:r>
              <a:rPr lang="de-DE" sz="1800" dirty="0" err="1">
                <a:latin typeface="Google Sans"/>
              </a:rPr>
              <a:t>communication</a:t>
            </a:r>
            <a:endParaRPr lang="de-DE" sz="1800" dirty="0">
              <a:latin typeface="Google Sans"/>
            </a:endParaRPr>
          </a:p>
          <a:p>
            <a:pPr marL="0" indent="0" eaLnBrk="0" fontAlgn="base" hangingPunct="0">
              <a:lnSpc>
                <a:spcPct val="100000"/>
              </a:lnSpc>
              <a:spcBef>
                <a:spcPct val="0"/>
              </a:spcBef>
              <a:spcAft>
                <a:spcPct val="0"/>
              </a:spcAft>
              <a:buNone/>
            </a:pPr>
            <a:endParaRPr lang="de-DE" sz="1800" dirty="0">
              <a:latin typeface="Google Sans"/>
            </a:endParaRPr>
          </a:p>
        </p:txBody>
      </p:sp>
      <p:sp>
        <p:nvSpPr>
          <p:cNvPr id="7" name="Titel 1">
            <a:extLst>
              <a:ext uri="{FF2B5EF4-FFF2-40B4-BE49-F238E27FC236}">
                <a16:creationId xmlns:a16="http://schemas.microsoft.com/office/drawing/2014/main" id="{43CE90E3-1541-47EA-8FF6-136FBB882C06}"/>
              </a:ext>
            </a:extLst>
          </p:cNvPr>
          <p:cNvSpPr txBox="1">
            <a:spLocks/>
          </p:cNvSpPr>
          <p:nvPr/>
        </p:nvSpPr>
        <p:spPr>
          <a:xfrm>
            <a:off x="838200" y="365125"/>
            <a:ext cx="10515600" cy="1325563"/>
          </a:xfrm>
          <a:prstGeom prst="rect">
            <a:avLst/>
          </a:prstGeom>
          <a:solidFill>
            <a:srgbClr val="FFEBAF"/>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dirty="0"/>
              <a:t>Notre programme ce soir</a:t>
            </a:r>
            <a:endParaRPr lang="de-DE" dirty="0"/>
          </a:p>
        </p:txBody>
      </p:sp>
      <p:cxnSp>
        <p:nvCxnSpPr>
          <p:cNvPr id="8" name="Gerader Verbinder 7">
            <a:extLst>
              <a:ext uri="{FF2B5EF4-FFF2-40B4-BE49-F238E27FC236}">
                <a16:creationId xmlns:a16="http://schemas.microsoft.com/office/drawing/2014/main" id="{D07E9749-2461-40B2-B0C1-4A5BFE966A60}"/>
              </a:ext>
            </a:extLst>
          </p:cNvPr>
          <p:cNvCxnSpPr>
            <a:cxnSpLocks/>
          </p:cNvCxnSpPr>
          <p:nvPr/>
        </p:nvCxnSpPr>
        <p:spPr>
          <a:xfrm>
            <a:off x="2458995" y="3336326"/>
            <a:ext cx="4460789"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203254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a:extLst>
            <a:ext uri="{FF2B5EF4-FFF2-40B4-BE49-F238E27FC236}">
              <a16:creationId xmlns:a16="http://schemas.microsoft.com/office/drawing/2014/main" id="{7CD62EAB-4FF6-24A8-013A-3854A76717CE}"/>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F60FEADA-49AD-5087-45CD-AE687C9F18D7}"/>
              </a:ext>
            </a:extLst>
          </p:cNvPr>
          <p:cNvSpPr>
            <a:spLocks noGrp="1"/>
          </p:cNvSpPr>
          <p:nvPr>
            <p:ph type="title"/>
          </p:nvPr>
        </p:nvSpPr>
        <p:spPr>
          <a:xfrm>
            <a:off x="380863" y="2669413"/>
            <a:ext cx="5270266" cy="1325563"/>
          </a:xfrm>
        </p:spPr>
        <p:txBody>
          <a:bodyPr>
            <a:noAutofit/>
          </a:bodyPr>
          <a:lstStyle/>
          <a:p>
            <a:r>
              <a:rPr lang="fr-FR" sz="3200" dirty="0"/>
              <a:t>Pourquoi</a:t>
            </a:r>
            <a:br>
              <a:rPr lang="fr-FR" sz="3200" dirty="0"/>
            </a:br>
            <a:br>
              <a:rPr lang="fr-FR" sz="3200" dirty="0"/>
            </a:br>
            <a:r>
              <a:rPr lang="fr-FR" sz="3200" dirty="0"/>
              <a:t>Comment</a:t>
            </a:r>
            <a:br>
              <a:rPr lang="fr-FR" sz="3200" dirty="0"/>
            </a:br>
            <a:br>
              <a:rPr lang="fr-FR" sz="3200" dirty="0"/>
            </a:br>
            <a:r>
              <a:rPr lang="fr-FR" sz="3200" dirty="0"/>
              <a:t>Dans quels buts, concrètement</a:t>
            </a:r>
            <a:endParaRPr lang="de-DE" sz="3200" dirty="0"/>
          </a:p>
        </p:txBody>
      </p:sp>
      <p:sp>
        <p:nvSpPr>
          <p:cNvPr id="6" name="Foliennummernplatzhalter 5">
            <a:extLst>
              <a:ext uri="{FF2B5EF4-FFF2-40B4-BE49-F238E27FC236}">
                <a16:creationId xmlns:a16="http://schemas.microsoft.com/office/drawing/2014/main" id="{CE0A5F1F-A84E-C902-531D-8E374D8B7E59}"/>
              </a:ext>
            </a:extLst>
          </p:cNvPr>
          <p:cNvSpPr>
            <a:spLocks noGrp="1"/>
          </p:cNvSpPr>
          <p:nvPr>
            <p:ph type="sldNum" sz="quarter" idx="12"/>
          </p:nvPr>
        </p:nvSpPr>
        <p:spPr/>
        <p:txBody>
          <a:bodyPr/>
          <a:lstStyle/>
          <a:p>
            <a:fld id="{0FCB7232-05D0-44FB-949F-A4D45C9708DF}" type="slidenum">
              <a:rPr lang="de-DE" smtClean="0"/>
              <a:t>14</a:t>
            </a:fld>
            <a:endParaRPr lang="de-DE" dirty="0"/>
          </a:p>
        </p:txBody>
      </p:sp>
      <p:sp>
        <p:nvSpPr>
          <p:cNvPr id="3" name="Rectangle 3">
            <a:extLst>
              <a:ext uri="{FF2B5EF4-FFF2-40B4-BE49-F238E27FC236}">
                <a16:creationId xmlns:a16="http://schemas.microsoft.com/office/drawing/2014/main" id="{22AE336E-89C0-2F6D-0763-222381A3392C}"/>
              </a:ext>
            </a:extLst>
          </p:cNvPr>
          <p:cNvSpPr>
            <a:spLocks noGrp="1" noChangeArrowheads="1"/>
          </p:cNvSpPr>
          <p:nvPr>
            <p:ph idx="1"/>
          </p:nvPr>
        </p:nvSpPr>
        <p:spPr bwMode="auto">
          <a:xfrm>
            <a:off x="6982555" y="3516666"/>
            <a:ext cx="4828582"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eaLnBrk="0" fontAlgn="base" hangingPunct="0">
              <a:lnSpc>
                <a:spcPct val="100000"/>
              </a:lnSpc>
              <a:spcBef>
                <a:spcPct val="0"/>
              </a:spcBef>
              <a:spcAft>
                <a:spcPct val="0"/>
              </a:spcAft>
              <a:buFontTx/>
              <a:buChar char="-"/>
            </a:pPr>
            <a:r>
              <a:rPr lang="de-DE" sz="1800" dirty="0" err="1">
                <a:latin typeface="Google Sans"/>
              </a:rPr>
              <a:t>Cohabiter</a:t>
            </a:r>
            <a:r>
              <a:rPr lang="de-DE" sz="1800" dirty="0">
                <a:latin typeface="Google Sans"/>
              </a:rPr>
              <a:t> </a:t>
            </a:r>
            <a:r>
              <a:rPr lang="de-DE" sz="1800" dirty="0" err="1">
                <a:latin typeface="Google Sans"/>
              </a:rPr>
              <a:t>avec</a:t>
            </a:r>
            <a:r>
              <a:rPr lang="de-DE" sz="1800" dirty="0">
                <a:latin typeface="Google Sans"/>
              </a:rPr>
              <a:t> </a:t>
            </a:r>
            <a:r>
              <a:rPr lang="de-DE" sz="1800" dirty="0" err="1">
                <a:latin typeface="Google Sans"/>
              </a:rPr>
              <a:t>les</a:t>
            </a:r>
            <a:r>
              <a:rPr lang="de-DE" sz="1800" dirty="0">
                <a:latin typeface="Google Sans"/>
              </a:rPr>
              <a:t> </a:t>
            </a:r>
            <a:r>
              <a:rPr lang="de-DE" sz="1800" dirty="0" err="1">
                <a:latin typeface="Google Sans"/>
              </a:rPr>
              <a:t>animaux</a:t>
            </a:r>
            <a:r>
              <a:rPr lang="de-DE" sz="1800" dirty="0">
                <a:latin typeface="Google Sans"/>
              </a:rPr>
              <a:t> </a:t>
            </a:r>
            <a:r>
              <a:rPr lang="de-DE" sz="1800" dirty="0" err="1">
                <a:latin typeface="Google Sans"/>
              </a:rPr>
              <a:t>sauvages</a:t>
            </a:r>
            <a:endParaRPr lang="de-DE" sz="1800" dirty="0">
              <a:latin typeface="Google Sans"/>
            </a:endParaRPr>
          </a:p>
          <a:p>
            <a:pPr eaLnBrk="0" fontAlgn="base" hangingPunct="0">
              <a:lnSpc>
                <a:spcPct val="100000"/>
              </a:lnSpc>
              <a:spcBef>
                <a:spcPct val="0"/>
              </a:spcBef>
              <a:spcAft>
                <a:spcPct val="0"/>
              </a:spcAft>
              <a:buFontTx/>
              <a:buChar char="-"/>
            </a:pPr>
            <a:r>
              <a:rPr lang="de-DE" sz="1800" dirty="0" err="1">
                <a:latin typeface="Google Sans"/>
              </a:rPr>
              <a:t>Acceuil</a:t>
            </a:r>
            <a:r>
              <a:rPr lang="de-DE" sz="1800" dirty="0">
                <a:latin typeface="Google Sans"/>
              </a:rPr>
              <a:t> </a:t>
            </a:r>
            <a:r>
              <a:rPr lang="de-DE" sz="1800" dirty="0" err="1">
                <a:latin typeface="Google Sans"/>
              </a:rPr>
              <a:t>d‘un</a:t>
            </a:r>
            <a:r>
              <a:rPr lang="de-DE" sz="1800" dirty="0">
                <a:latin typeface="Google Sans"/>
              </a:rPr>
              <a:t> </a:t>
            </a:r>
            <a:r>
              <a:rPr lang="de-DE" sz="1800" dirty="0" err="1">
                <a:latin typeface="Google Sans"/>
              </a:rPr>
              <a:t>compagnon</a:t>
            </a:r>
            <a:r>
              <a:rPr lang="de-DE" sz="1800" dirty="0">
                <a:latin typeface="Google Sans"/>
              </a:rPr>
              <a:t> </a:t>
            </a:r>
            <a:r>
              <a:rPr lang="de-DE" sz="1800" dirty="0" err="1">
                <a:latin typeface="Google Sans"/>
              </a:rPr>
              <a:t>dans</a:t>
            </a:r>
            <a:r>
              <a:rPr lang="de-DE" sz="1800" dirty="0">
                <a:latin typeface="Google Sans"/>
              </a:rPr>
              <a:t> le </a:t>
            </a:r>
            <a:r>
              <a:rPr lang="de-DE" sz="1800" dirty="0" err="1">
                <a:latin typeface="Google Sans"/>
              </a:rPr>
              <a:t>foyer</a:t>
            </a:r>
            <a:endParaRPr lang="de-DE" sz="1800" dirty="0">
              <a:latin typeface="Google Sans"/>
            </a:endParaRPr>
          </a:p>
          <a:p>
            <a:pPr eaLnBrk="0" fontAlgn="base" hangingPunct="0">
              <a:lnSpc>
                <a:spcPct val="100000"/>
              </a:lnSpc>
              <a:spcBef>
                <a:spcPct val="0"/>
              </a:spcBef>
              <a:spcAft>
                <a:spcPct val="0"/>
              </a:spcAft>
              <a:buFontTx/>
              <a:buChar char="-"/>
            </a:pPr>
            <a:r>
              <a:rPr lang="de-DE" sz="1800" dirty="0" err="1">
                <a:latin typeface="Google Sans"/>
              </a:rPr>
              <a:t>Conflits</a:t>
            </a:r>
            <a:r>
              <a:rPr lang="de-DE" sz="1800" dirty="0">
                <a:latin typeface="Google Sans"/>
              </a:rPr>
              <a:t> entre </a:t>
            </a:r>
            <a:r>
              <a:rPr lang="de-DE" sz="1800" dirty="0" err="1">
                <a:latin typeface="Google Sans"/>
              </a:rPr>
              <a:t>animaux</a:t>
            </a:r>
            <a:endParaRPr lang="de-DE" sz="1800" dirty="0">
              <a:latin typeface="Google Sans"/>
            </a:endParaRPr>
          </a:p>
          <a:p>
            <a:pPr eaLnBrk="0" fontAlgn="base" hangingPunct="0">
              <a:lnSpc>
                <a:spcPct val="100000"/>
              </a:lnSpc>
              <a:spcBef>
                <a:spcPct val="0"/>
              </a:spcBef>
              <a:spcAft>
                <a:spcPct val="0"/>
              </a:spcAft>
              <a:buFontTx/>
              <a:buChar char="-"/>
            </a:pPr>
            <a:r>
              <a:rPr lang="de-DE" sz="1800" dirty="0">
                <a:latin typeface="Google Sans"/>
              </a:rPr>
              <a:t>Fin de </a:t>
            </a:r>
            <a:r>
              <a:rPr lang="de-DE" sz="1800" dirty="0" err="1">
                <a:latin typeface="Google Sans"/>
              </a:rPr>
              <a:t>vie</a:t>
            </a:r>
            <a:endParaRPr lang="de-DE" sz="1800" dirty="0">
              <a:latin typeface="Google Sans"/>
            </a:endParaRPr>
          </a:p>
          <a:p>
            <a:pPr eaLnBrk="0" fontAlgn="base" hangingPunct="0">
              <a:lnSpc>
                <a:spcPct val="100000"/>
              </a:lnSpc>
              <a:spcBef>
                <a:spcPct val="0"/>
              </a:spcBef>
              <a:spcAft>
                <a:spcPct val="0"/>
              </a:spcAft>
              <a:buFontTx/>
              <a:buChar char="-"/>
            </a:pPr>
            <a:r>
              <a:rPr lang="de-DE" sz="1800" dirty="0">
                <a:latin typeface="Google Sans"/>
              </a:rPr>
              <a:t>…</a:t>
            </a:r>
          </a:p>
        </p:txBody>
      </p:sp>
      <p:sp>
        <p:nvSpPr>
          <p:cNvPr id="7" name="Titel 1">
            <a:extLst>
              <a:ext uri="{FF2B5EF4-FFF2-40B4-BE49-F238E27FC236}">
                <a16:creationId xmlns:a16="http://schemas.microsoft.com/office/drawing/2014/main" id="{43CE90E3-1541-47EA-8FF6-136FBB882C06}"/>
              </a:ext>
            </a:extLst>
          </p:cNvPr>
          <p:cNvSpPr txBox="1">
            <a:spLocks/>
          </p:cNvSpPr>
          <p:nvPr/>
        </p:nvSpPr>
        <p:spPr>
          <a:xfrm>
            <a:off x="838200" y="365125"/>
            <a:ext cx="10515600" cy="1325563"/>
          </a:xfrm>
          <a:prstGeom prst="rect">
            <a:avLst/>
          </a:prstGeom>
          <a:solidFill>
            <a:srgbClr val="FFEBAF"/>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dirty="0"/>
              <a:t>Notre programme ce soir</a:t>
            </a:r>
            <a:endParaRPr lang="de-DE" dirty="0"/>
          </a:p>
        </p:txBody>
      </p:sp>
      <p:cxnSp>
        <p:nvCxnSpPr>
          <p:cNvPr id="8" name="Gerader Verbinder 7">
            <a:extLst>
              <a:ext uri="{FF2B5EF4-FFF2-40B4-BE49-F238E27FC236}">
                <a16:creationId xmlns:a16="http://schemas.microsoft.com/office/drawing/2014/main" id="{459DE0ED-56BF-4F27-855E-0ED2D1A03B45}"/>
              </a:ext>
            </a:extLst>
          </p:cNvPr>
          <p:cNvCxnSpPr>
            <a:cxnSpLocks/>
          </p:cNvCxnSpPr>
          <p:nvPr/>
        </p:nvCxnSpPr>
        <p:spPr>
          <a:xfrm>
            <a:off x="5711523" y="4226018"/>
            <a:ext cx="970797"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655814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9B07D7D-38B1-4402-ADD6-F51D897B897D}"/>
              </a:ext>
            </a:extLst>
          </p:cNvPr>
          <p:cNvSpPr>
            <a:spLocks noGrp="1"/>
          </p:cNvSpPr>
          <p:nvPr>
            <p:ph type="title"/>
          </p:nvPr>
        </p:nvSpPr>
        <p:spPr>
          <a:xfrm>
            <a:off x="1060621" y="2695958"/>
            <a:ext cx="10515600" cy="1325563"/>
          </a:xfrm>
          <a:solidFill>
            <a:srgbClr val="FFEBAF"/>
          </a:solidFill>
        </p:spPr>
        <p:txBody>
          <a:bodyPr>
            <a:normAutofit/>
          </a:bodyPr>
          <a:lstStyle/>
          <a:p>
            <a:pPr algn="ctr"/>
            <a:r>
              <a:rPr lang="de-DE" dirty="0"/>
              <a:t>le </a:t>
            </a:r>
            <a:r>
              <a:rPr lang="de-DE" dirty="0" err="1"/>
              <a:t>pourquoi</a:t>
            </a:r>
            <a:endParaRPr lang="de-DE" dirty="0"/>
          </a:p>
        </p:txBody>
      </p:sp>
      <p:sp>
        <p:nvSpPr>
          <p:cNvPr id="3" name="Inhaltsplatzhalter 2">
            <a:extLst>
              <a:ext uri="{FF2B5EF4-FFF2-40B4-BE49-F238E27FC236}">
                <a16:creationId xmlns:a16="http://schemas.microsoft.com/office/drawing/2014/main" id="{4CCB52CC-7B27-493E-99C0-B50646691A9F}"/>
              </a:ext>
            </a:extLst>
          </p:cNvPr>
          <p:cNvSpPr>
            <a:spLocks noGrp="1"/>
          </p:cNvSpPr>
          <p:nvPr>
            <p:ph idx="1"/>
          </p:nvPr>
        </p:nvSpPr>
        <p:spPr>
          <a:noFill/>
        </p:spPr>
        <p:txBody>
          <a:bodyPr>
            <a:normAutofit/>
          </a:bodyPr>
          <a:lstStyle/>
          <a:p>
            <a:pPr marL="0" indent="0">
              <a:buNone/>
            </a:pPr>
            <a:endParaRPr lang="de-DE" sz="2300" b="1" dirty="0"/>
          </a:p>
          <a:p>
            <a:pPr marL="0" indent="0">
              <a:buNone/>
            </a:pPr>
            <a:endParaRPr lang="de-DE" sz="2300" dirty="0"/>
          </a:p>
        </p:txBody>
      </p:sp>
      <p:sp>
        <p:nvSpPr>
          <p:cNvPr id="6" name="Foliennummernplatzhalter 5">
            <a:extLst>
              <a:ext uri="{FF2B5EF4-FFF2-40B4-BE49-F238E27FC236}">
                <a16:creationId xmlns:a16="http://schemas.microsoft.com/office/drawing/2014/main" id="{53FB09C2-1E4B-4F77-894C-DB8E0F09F99E}"/>
              </a:ext>
            </a:extLst>
          </p:cNvPr>
          <p:cNvSpPr>
            <a:spLocks noGrp="1"/>
          </p:cNvSpPr>
          <p:nvPr>
            <p:ph type="sldNum" sz="quarter" idx="12"/>
          </p:nvPr>
        </p:nvSpPr>
        <p:spPr/>
        <p:txBody>
          <a:bodyPr/>
          <a:lstStyle/>
          <a:p>
            <a:fld id="{0FCB7232-05D0-44FB-949F-A4D45C9708DF}" type="slidenum">
              <a:rPr lang="de-DE" smtClean="0"/>
              <a:t>15</a:t>
            </a:fld>
            <a:endParaRPr lang="de-DE"/>
          </a:p>
        </p:txBody>
      </p:sp>
    </p:spTree>
    <p:extLst>
      <p:ext uri="{BB962C8B-B14F-4D97-AF65-F5344CB8AC3E}">
        <p14:creationId xmlns:p14="http://schemas.microsoft.com/office/powerpoint/2010/main" val="22269689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a:extLst>
            <a:ext uri="{FF2B5EF4-FFF2-40B4-BE49-F238E27FC236}">
              <a16:creationId xmlns:a16="http://schemas.microsoft.com/office/drawing/2014/main" id="{12284B7B-7154-EF03-7B8E-F4BC0189B9B7}"/>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3C13FCAA-F3BA-D878-7C69-08C72C3C64BD}"/>
              </a:ext>
            </a:extLst>
          </p:cNvPr>
          <p:cNvSpPr>
            <a:spLocks noGrp="1"/>
          </p:cNvSpPr>
          <p:nvPr>
            <p:ph type="title"/>
          </p:nvPr>
        </p:nvSpPr>
        <p:spPr>
          <a:solidFill>
            <a:srgbClr val="FFEBAF"/>
          </a:solidFill>
        </p:spPr>
        <p:txBody>
          <a:bodyPr>
            <a:normAutofit/>
          </a:bodyPr>
          <a:lstStyle/>
          <a:p>
            <a:r>
              <a:rPr lang="de-DE" dirty="0"/>
              <a:t>La communication animale, c'est…</a:t>
            </a:r>
            <a:br>
              <a:rPr lang="de-DE" dirty="0"/>
            </a:br>
            <a:r>
              <a:rPr lang="fr-FR" dirty="0"/>
              <a:t>quelque chose de merveilleusement naturel !</a:t>
            </a:r>
            <a:endParaRPr lang="de-DE" dirty="0"/>
          </a:p>
        </p:txBody>
      </p:sp>
      <p:sp>
        <p:nvSpPr>
          <p:cNvPr id="3" name="Inhaltsplatzhalter 2">
            <a:extLst>
              <a:ext uri="{FF2B5EF4-FFF2-40B4-BE49-F238E27FC236}">
                <a16:creationId xmlns:a16="http://schemas.microsoft.com/office/drawing/2014/main" id="{0D070E68-DCE3-C488-7E85-365AD86071F8}"/>
              </a:ext>
            </a:extLst>
          </p:cNvPr>
          <p:cNvSpPr>
            <a:spLocks noGrp="1"/>
          </p:cNvSpPr>
          <p:nvPr>
            <p:ph idx="1"/>
          </p:nvPr>
        </p:nvSpPr>
        <p:spPr>
          <a:noFill/>
        </p:spPr>
        <p:txBody>
          <a:bodyPr>
            <a:normAutofit/>
          </a:bodyPr>
          <a:lstStyle/>
          <a:p>
            <a:pPr marL="0" indent="0">
              <a:buNone/>
            </a:pPr>
            <a:endParaRPr lang="de-DE" sz="2300" b="1" dirty="0"/>
          </a:p>
          <a:p>
            <a:r>
              <a:rPr lang="fr-FR" sz="2300" dirty="0"/>
              <a:t>Une forme d'échange très ancienne, basée sur la connexion intuitive à la nature.</a:t>
            </a:r>
          </a:p>
          <a:p>
            <a:r>
              <a:rPr lang="fr-FR" sz="2300" dirty="0"/>
              <a:t>Encore utilisée aujourd'hui par de nombreux peuples natifs.</a:t>
            </a:r>
          </a:p>
          <a:p>
            <a:pPr marL="0" indent="0">
              <a:buNone/>
            </a:pPr>
            <a:endParaRPr lang="de-DE" sz="2300" dirty="0"/>
          </a:p>
        </p:txBody>
      </p:sp>
      <p:sp>
        <p:nvSpPr>
          <p:cNvPr id="6" name="Foliennummernplatzhalter 5">
            <a:extLst>
              <a:ext uri="{FF2B5EF4-FFF2-40B4-BE49-F238E27FC236}">
                <a16:creationId xmlns:a16="http://schemas.microsoft.com/office/drawing/2014/main" id="{38FC0B36-B231-8895-56E0-CD920B6CFB4B}"/>
              </a:ext>
            </a:extLst>
          </p:cNvPr>
          <p:cNvSpPr>
            <a:spLocks noGrp="1"/>
          </p:cNvSpPr>
          <p:nvPr>
            <p:ph type="sldNum" sz="quarter" idx="12"/>
          </p:nvPr>
        </p:nvSpPr>
        <p:spPr/>
        <p:txBody>
          <a:bodyPr/>
          <a:lstStyle/>
          <a:p>
            <a:fld id="{0FCB7232-05D0-44FB-949F-A4D45C9708DF}" type="slidenum">
              <a:rPr lang="de-DE" smtClean="0"/>
              <a:t>16</a:t>
            </a:fld>
            <a:endParaRPr lang="de-DE"/>
          </a:p>
        </p:txBody>
      </p:sp>
    </p:spTree>
    <p:extLst>
      <p:ext uri="{BB962C8B-B14F-4D97-AF65-F5344CB8AC3E}">
        <p14:creationId xmlns:p14="http://schemas.microsoft.com/office/powerpoint/2010/main" val="23663590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a:extLst>
            <a:ext uri="{FF2B5EF4-FFF2-40B4-BE49-F238E27FC236}">
              <a16:creationId xmlns:a16="http://schemas.microsoft.com/office/drawing/2014/main" id="{B2A390D9-E78F-0F2D-6ACD-3BC2CD651B2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F7FD5688-1BFE-3BE7-5314-E9718F173F5F}"/>
              </a:ext>
            </a:extLst>
          </p:cNvPr>
          <p:cNvSpPr>
            <a:spLocks noGrp="1"/>
          </p:cNvSpPr>
          <p:nvPr>
            <p:ph type="title"/>
          </p:nvPr>
        </p:nvSpPr>
        <p:spPr>
          <a:solidFill>
            <a:srgbClr val="FFEBAF"/>
          </a:solidFill>
        </p:spPr>
        <p:txBody>
          <a:bodyPr>
            <a:normAutofit/>
          </a:bodyPr>
          <a:lstStyle/>
          <a:p>
            <a:r>
              <a:rPr lang="de-DE" dirty="0"/>
              <a:t>La communication animale, c'est…</a:t>
            </a:r>
            <a:br>
              <a:rPr lang="de-DE" dirty="0"/>
            </a:br>
            <a:r>
              <a:rPr lang="fr-FR" dirty="0"/>
              <a:t>quelque chose de merveilleusement naturel !</a:t>
            </a:r>
            <a:endParaRPr lang="de-DE" dirty="0"/>
          </a:p>
        </p:txBody>
      </p:sp>
      <p:sp>
        <p:nvSpPr>
          <p:cNvPr id="3" name="Inhaltsplatzhalter 2">
            <a:extLst>
              <a:ext uri="{FF2B5EF4-FFF2-40B4-BE49-F238E27FC236}">
                <a16:creationId xmlns:a16="http://schemas.microsoft.com/office/drawing/2014/main" id="{7007D109-281C-C1EF-3E4B-F4DE4A83C91C}"/>
              </a:ext>
            </a:extLst>
          </p:cNvPr>
          <p:cNvSpPr>
            <a:spLocks noGrp="1"/>
          </p:cNvSpPr>
          <p:nvPr>
            <p:ph idx="1"/>
          </p:nvPr>
        </p:nvSpPr>
        <p:spPr>
          <a:noFill/>
        </p:spPr>
        <p:txBody>
          <a:bodyPr>
            <a:normAutofit/>
          </a:bodyPr>
          <a:lstStyle/>
          <a:p>
            <a:pPr marL="0" indent="0">
              <a:buNone/>
            </a:pPr>
            <a:endParaRPr lang="de-DE" sz="2300" b="1" dirty="0"/>
          </a:p>
          <a:p>
            <a:r>
              <a:rPr lang="fr-FR" sz="2300" dirty="0"/>
              <a:t>Une forme d'échange très ancienne, basée sur la connexion intuitive à la nature.</a:t>
            </a:r>
          </a:p>
          <a:p>
            <a:r>
              <a:rPr lang="fr-FR" sz="2300" dirty="0"/>
              <a:t>Encore utilisée aujourd'hui par de nombreux peuples natifs.</a:t>
            </a:r>
          </a:p>
          <a:p>
            <a:r>
              <a:rPr lang="fr-FR" sz="2300" dirty="0"/>
              <a:t>Nous utilisons un sens naturel.</a:t>
            </a:r>
          </a:p>
          <a:p>
            <a:pPr marL="0" indent="0">
              <a:buNone/>
            </a:pPr>
            <a:endParaRPr lang="fr-FR" sz="2300" dirty="0"/>
          </a:p>
          <a:p>
            <a:pPr marL="0" indent="0">
              <a:buNone/>
            </a:pPr>
            <a:endParaRPr lang="de-DE" sz="2300" dirty="0"/>
          </a:p>
        </p:txBody>
      </p:sp>
      <p:sp>
        <p:nvSpPr>
          <p:cNvPr id="6" name="Foliennummernplatzhalter 5">
            <a:extLst>
              <a:ext uri="{FF2B5EF4-FFF2-40B4-BE49-F238E27FC236}">
                <a16:creationId xmlns:a16="http://schemas.microsoft.com/office/drawing/2014/main" id="{8D5B243B-995D-ED7D-A206-E5C52D4432D9}"/>
              </a:ext>
            </a:extLst>
          </p:cNvPr>
          <p:cNvSpPr>
            <a:spLocks noGrp="1"/>
          </p:cNvSpPr>
          <p:nvPr>
            <p:ph type="sldNum" sz="quarter" idx="12"/>
          </p:nvPr>
        </p:nvSpPr>
        <p:spPr/>
        <p:txBody>
          <a:bodyPr/>
          <a:lstStyle/>
          <a:p>
            <a:fld id="{0FCB7232-05D0-44FB-949F-A4D45C9708DF}" type="slidenum">
              <a:rPr lang="de-DE" smtClean="0"/>
              <a:t>17</a:t>
            </a:fld>
            <a:endParaRPr lang="de-DE"/>
          </a:p>
        </p:txBody>
      </p:sp>
    </p:spTree>
    <p:extLst>
      <p:ext uri="{BB962C8B-B14F-4D97-AF65-F5344CB8AC3E}">
        <p14:creationId xmlns:p14="http://schemas.microsoft.com/office/powerpoint/2010/main" val="31611850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a:extLst>
            <a:ext uri="{FF2B5EF4-FFF2-40B4-BE49-F238E27FC236}">
              <a16:creationId xmlns:a16="http://schemas.microsoft.com/office/drawing/2014/main" id="{43C93631-19C1-F6F1-B0FD-EBA6209FD9FA}"/>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0ACF515E-F741-29E2-DE51-31D39DEC7E2D}"/>
              </a:ext>
            </a:extLst>
          </p:cNvPr>
          <p:cNvSpPr>
            <a:spLocks noGrp="1"/>
          </p:cNvSpPr>
          <p:nvPr>
            <p:ph type="title"/>
          </p:nvPr>
        </p:nvSpPr>
        <p:spPr>
          <a:solidFill>
            <a:srgbClr val="FFEBAF"/>
          </a:solidFill>
        </p:spPr>
        <p:txBody>
          <a:bodyPr>
            <a:normAutofit/>
          </a:bodyPr>
          <a:lstStyle/>
          <a:p>
            <a:r>
              <a:rPr lang="de-DE" dirty="0"/>
              <a:t>La communication animale, c'est…</a:t>
            </a:r>
            <a:br>
              <a:rPr lang="de-DE" dirty="0"/>
            </a:br>
            <a:r>
              <a:rPr lang="fr-FR" dirty="0"/>
              <a:t>quelque chose de merveilleusement naturel !</a:t>
            </a:r>
            <a:endParaRPr lang="de-DE" dirty="0"/>
          </a:p>
        </p:txBody>
      </p:sp>
      <p:sp>
        <p:nvSpPr>
          <p:cNvPr id="3" name="Inhaltsplatzhalter 2">
            <a:extLst>
              <a:ext uri="{FF2B5EF4-FFF2-40B4-BE49-F238E27FC236}">
                <a16:creationId xmlns:a16="http://schemas.microsoft.com/office/drawing/2014/main" id="{4F892E36-9601-115E-31E8-228AC43AE77B}"/>
              </a:ext>
            </a:extLst>
          </p:cNvPr>
          <p:cNvSpPr>
            <a:spLocks noGrp="1"/>
          </p:cNvSpPr>
          <p:nvPr>
            <p:ph idx="1"/>
          </p:nvPr>
        </p:nvSpPr>
        <p:spPr>
          <a:noFill/>
        </p:spPr>
        <p:txBody>
          <a:bodyPr>
            <a:normAutofit/>
          </a:bodyPr>
          <a:lstStyle/>
          <a:p>
            <a:r>
              <a:rPr lang="fr-FR" sz="2300" dirty="0"/>
              <a:t>Une forme d'échange très ancienne, basée sur la connexion intuitive à la nature.</a:t>
            </a:r>
          </a:p>
          <a:p>
            <a:r>
              <a:rPr lang="fr-FR" sz="2300" dirty="0"/>
              <a:t>Encore utilisée aujourd'hui par de nombreux peuples natifs.</a:t>
            </a:r>
          </a:p>
          <a:p>
            <a:r>
              <a:rPr lang="fr-FR" sz="2300" dirty="0"/>
              <a:t>Nous utilisons un sens naturel.</a:t>
            </a:r>
          </a:p>
          <a:p>
            <a:endParaRPr lang="fr-FR" sz="2300" dirty="0"/>
          </a:p>
          <a:p>
            <a:pPr marL="0" indent="0" algn="ctr">
              <a:buNone/>
            </a:pPr>
            <a:r>
              <a:rPr lang="fr-FR" sz="2300" dirty="0"/>
              <a:t>C’est dans notre nature… en tant que partie de la nature, de communiquer avec elle.</a:t>
            </a:r>
          </a:p>
          <a:p>
            <a:pPr marL="0" indent="0">
              <a:buNone/>
            </a:pPr>
            <a:endParaRPr lang="de-DE" sz="2300" dirty="0"/>
          </a:p>
        </p:txBody>
      </p:sp>
      <p:sp>
        <p:nvSpPr>
          <p:cNvPr id="6" name="Foliennummernplatzhalter 5">
            <a:extLst>
              <a:ext uri="{FF2B5EF4-FFF2-40B4-BE49-F238E27FC236}">
                <a16:creationId xmlns:a16="http://schemas.microsoft.com/office/drawing/2014/main" id="{5981CB1D-626E-3BE7-677F-84CA38F73B54}"/>
              </a:ext>
            </a:extLst>
          </p:cNvPr>
          <p:cNvSpPr>
            <a:spLocks noGrp="1"/>
          </p:cNvSpPr>
          <p:nvPr>
            <p:ph type="sldNum" sz="quarter" idx="12"/>
          </p:nvPr>
        </p:nvSpPr>
        <p:spPr/>
        <p:txBody>
          <a:bodyPr/>
          <a:lstStyle/>
          <a:p>
            <a:fld id="{0FCB7232-05D0-44FB-949F-A4D45C9708DF}" type="slidenum">
              <a:rPr lang="de-DE" smtClean="0"/>
              <a:t>18</a:t>
            </a:fld>
            <a:endParaRPr lang="de-DE"/>
          </a:p>
        </p:txBody>
      </p:sp>
      <p:pic>
        <p:nvPicPr>
          <p:cNvPr id="4098" name="Picture 2" descr="Waldbaden: eine Wohltat für Körper und Geist">
            <a:extLst>
              <a:ext uri="{FF2B5EF4-FFF2-40B4-BE49-F238E27FC236}">
                <a16:creationId xmlns:a16="http://schemas.microsoft.com/office/drawing/2014/main" id="{495E4938-7742-4C3B-BF6C-A63CB3B159A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58270" y="4182891"/>
            <a:ext cx="3545017" cy="19940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31610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9B07D7D-38B1-4402-ADD6-F51D897B897D}"/>
              </a:ext>
            </a:extLst>
          </p:cNvPr>
          <p:cNvSpPr>
            <a:spLocks noGrp="1"/>
          </p:cNvSpPr>
          <p:nvPr>
            <p:ph type="title"/>
          </p:nvPr>
        </p:nvSpPr>
        <p:spPr>
          <a:solidFill>
            <a:srgbClr val="FFEBAF"/>
          </a:solidFill>
        </p:spPr>
        <p:txBody>
          <a:bodyPr/>
          <a:lstStyle/>
          <a:p>
            <a:pPr algn="ctr"/>
            <a:r>
              <a:rPr lang="fr-FR" dirty="0"/>
              <a:t>Le langage subtil de l'énergie</a:t>
            </a:r>
            <a:endParaRPr lang="de-DE" dirty="0"/>
          </a:p>
        </p:txBody>
      </p:sp>
      <p:sp>
        <p:nvSpPr>
          <p:cNvPr id="6" name="Foliennummernplatzhalter 5">
            <a:extLst>
              <a:ext uri="{FF2B5EF4-FFF2-40B4-BE49-F238E27FC236}">
                <a16:creationId xmlns:a16="http://schemas.microsoft.com/office/drawing/2014/main" id="{53FB09C2-1E4B-4F77-894C-DB8E0F09F99E}"/>
              </a:ext>
            </a:extLst>
          </p:cNvPr>
          <p:cNvSpPr>
            <a:spLocks noGrp="1"/>
          </p:cNvSpPr>
          <p:nvPr>
            <p:ph type="sldNum" sz="quarter" idx="12"/>
          </p:nvPr>
        </p:nvSpPr>
        <p:spPr/>
        <p:txBody>
          <a:bodyPr/>
          <a:lstStyle/>
          <a:p>
            <a:fld id="{0FCB7232-05D0-44FB-949F-A4D45C9708DF}" type="slidenum">
              <a:rPr lang="de-DE" smtClean="0"/>
              <a:t>19</a:t>
            </a:fld>
            <a:endParaRPr lang="de-DE"/>
          </a:p>
        </p:txBody>
      </p:sp>
      <p:pic>
        <p:nvPicPr>
          <p:cNvPr id="5" name="Grafik 4">
            <a:extLst>
              <a:ext uri="{FF2B5EF4-FFF2-40B4-BE49-F238E27FC236}">
                <a16:creationId xmlns:a16="http://schemas.microsoft.com/office/drawing/2014/main" id="{7B02E71A-5A37-4D84-A719-63F9FA8A7B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27665" y="1502977"/>
            <a:ext cx="5568501" cy="3689132"/>
          </a:xfrm>
          <a:prstGeom prst="rect">
            <a:avLst/>
          </a:prstGeom>
        </p:spPr>
      </p:pic>
      <p:sp>
        <p:nvSpPr>
          <p:cNvPr id="7" name="Textfeld 6">
            <a:extLst>
              <a:ext uri="{FF2B5EF4-FFF2-40B4-BE49-F238E27FC236}">
                <a16:creationId xmlns:a16="http://schemas.microsoft.com/office/drawing/2014/main" id="{B5E3BDC4-095E-4A6E-9EA6-DF564D1A7AB5}"/>
              </a:ext>
            </a:extLst>
          </p:cNvPr>
          <p:cNvSpPr txBox="1"/>
          <p:nvPr/>
        </p:nvSpPr>
        <p:spPr>
          <a:xfrm>
            <a:off x="1502979" y="5496910"/>
            <a:ext cx="9543393" cy="769441"/>
          </a:xfrm>
          <a:prstGeom prst="rect">
            <a:avLst/>
          </a:prstGeom>
          <a:noFill/>
        </p:spPr>
        <p:txBody>
          <a:bodyPr wrap="square" rtlCol="0">
            <a:spAutoFit/>
          </a:bodyPr>
          <a:lstStyle/>
          <a:p>
            <a:pPr algn="ctr"/>
            <a:r>
              <a:rPr lang="de-DE" sz="2200" b="1" dirty="0"/>
              <a:t>„Si vous voulez percer les secrets de l’univers, pensez en termes d’énergie, de fréquence et de vibration.“ - Nikola Tesla</a:t>
            </a:r>
          </a:p>
        </p:txBody>
      </p:sp>
      <p:sp>
        <p:nvSpPr>
          <p:cNvPr id="9" name="Textfeld 8">
            <a:extLst>
              <a:ext uri="{FF2B5EF4-FFF2-40B4-BE49-F238E27FC236}">
                <a16:creationId xmlns:a16="http://schemas.microsoft.com/office/drawing/2014/main" id="{D7CAF38E-4549-4B50-BCDC-5356650929CD}"/>
              </a:ext>
            </a:extLst>
          </p:cNvPr>
          <p:cNvSpPr txBox="1"/>
          <p:nvPr/>
        </p:nvSpPr>
        <p:spPr>
          <a:xfrm>
            <a:off x="9280634" y="2590842"/>
            <a:ext cx="2301766" cy="1200329"/>
          </a:xfrm>
          <a:prstGeom prst="rect">
            <a:avLst/>
          </a:prstGeom>
          <a:noFill/>
        </p:spPr>
        <p:txBody>
          <a:bodyPr wrap="square" rtlCol="0">
            <a:spAutoFit/>
          </a:bodyPr>
          <a:lstStyle/>
          <a:p>
            <a:pPr algn="ctr"/>
            <a:r>
              <a:rPr lang="fr-FR" dirty="0"/>
              <a:t>Nous sommes entourés d'énergies… et nous sommes </a:t>
            </a:r>
            <a:br>
              <a:rPr lang="fr-FR" dirty="0"/>
            </a:br>
            <a:r>
              <a:rPr lang="fr-FR" dirty="0"/>
              <a:t>nous-mêmes, énergie.</a:t>
            </a:r>
            <a:endParaRPr lang="de-DE" dirty="0"/>
          </a:p>
        </p:txBody>
      </p:sp>
      <p:sp>
        <p:nvSpPr>
          <p:cNvPr id="10" name="Textfeld 9">
            <a:extLst>
              <a:ext uri="{FF2B5EF4-FFF2-40B4-BE49-F238E27FC236}">
                <a16:creationId xmlns:a16="http://schemas.microsoft.com/office/drawing/2014/main" id="{6798F451-7B58-4847-AD2B-F7BAC95AAEF8}"/>
              </a:ext>
            </a:extLst>
          </p:cNvPr>
          <p:cNvSpPr txBox="1"/>
          <p:nvPr/>
        </p:nvSpPr>
        <p:spPr>
          <a:xfrm>
            <a:off x="459825" y="2648605"/>
            <a:ext cx="1978575" cy="1477328"/>
          </a:xfrm>
          <a:prstGeom prst="rect">
            <a:avLst/>
          </a:prstGeom>
          <a:noFill/>
        </p:spPr>
        <p:txBody>
          <a:bodyPr wrap="square" rtlCol="0">
            <a:spAutoFit/>
          </a:bodyPr>
          <a:lstStyle/>
          <a:p>
            <a:pPr algn="ctr"/>
            <a:r>
              <a:rPr lang="fr-FR" dirty="0"/>
              <a:t>Dans notre quotidien, nous échangeons des énergies en permanence.</a:t>
            </a:r>
            <a:endParaRPr lang="de-DE" dirty="0"/>
          </a:p>
        </p:txBody>
      </p:sp>
    </p:spTree>
    <p:extLst>
      <p:ext uri="{BB962C8B-B14F-4D97-AF65-F5344CB8AC3E}">
        <p14:creationId xmlns:p14="http://schemas.microsoft.com/office/powerpoint/2010/main" val="38881212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a:extLst>
            <a:ext uri="{FF2B5EF4-FFF2-40B4-BE49-F238E27FC236}">
              <a16:creationId xmlns:a16="http://schemas.microsoft.com/office/drawing/2014/main" id="{9E68D3A6-C0A7-DE82-2E56-0F744B9B2D2E}"/>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9ECBD8CB-7F1A-DFE2-4AD6-5D808E6C4811}"/>
              </a:ext>
            </a:extLst>
          </p:cNvPr>
          <p:cNvSpPr>
            <a:spLocks noGrp="1"/>
          </p:cNvSpPr>
          <p:nvPr>
            <p:ph type="title"/>
          </p:nvPr>
        </p:nvSpPr>
        <p:spPr>
          <a:solidFill>
            <a:srgbClr val="FFEBAF"/>
          </a:solidFill>
        </p:spPr>
        <p:txBody>
          <a:bodyPr/>
          <a:lstStyle/>
          <a:p>
            <a:pPr algn="ctr"/>
            <a:r>
              <a:rPr lang="fr-FR" dirty="0"/>
              <a:t>Le langage subtil de l'énergie</a:t>
            </a:r>
            <a:endParaRPr lang="de-DE" dirty="0"/>
          </a:p>
        </p:txBody>
      </p:sp>
      <p:sp>
        <p:nvSpPr>
          <p:cNvPr id="6" name="Foliennummernplatzhalter 5">
            <a:extLst>
              <a:ext uri="{FF2B5EF4-FFF2-40B4-BE49-F238E27FC236}">
                <a16:creationId xmlns:a16="http://schemas.microsoft.com/office/drawing/2014/main" id="{29CDDDB9-83AF-4859-8645-AE810C7663E1}"/>
              </a:ext>
            </a:extLst>
          </p:cNvPr>
          <p:cNvSpPr>
            <a:spLocks noGrp="1"/>
          </p:cNvSpPr>
          <p:nvPr>
            <p:ph type="sldNum" sz="quarter" idx="12"/>
          </p:nvPr>
        </p:nvSpPr>
        <p:spPr/>
        <p:txBody>
          <a:bodyPr/>
          <a:lstStyle/>
          <a:p>
            <a:fld id="{0FCB7232-05D0-44FB-949F-A4D45C9708DF}" type="slidenum">
              <a:rPr lang="de-DE" smtClean="0"/>
              <a:t>20</a:t>
            </a:fld>
            <a:endParaRPr lang="de-DE"/>
          </a:p>
        </p:txBody>
      </p:sp>
      <p:sp>
        <p:nvSpPr>
          <p:cNvPr id="7" name="Textfeld 6">
            <a:extLst>
              <a:ext uri="{FF2B5EF4-FFF2-40B4-BE49-F238E27FC236}">
                <a16:creationId xmlns:a16="http://schemas.microsoft.com/office/drawing/2014/main" id="{4E8A2B82-F0C6-0F3F-DE80-6266194646A5}"/>
              </a:ext>
            </a:extLst>
          </p:cNvPr>
          <p:cNvSpPr txBox="1"/>
          <p:nvPr/>
        </p:nvSpPr>
        <p:spPr>
          <a:xfrm>
            <a:off x="391195" y="4790702"/>
            <a:ext cx="11547505" cy="1785104"/>
          </a:xfrm>
          <a:prstGeom prst="rect">
            <a:avLst/>
          </a:prstGeom>
          <a:noFill/>
        </p:spPr>
        <p:txBody>
          <a:bodyPr wrap="square" rtlCol="0">
            <a:spAutoFit/>
          </a:bodyPr>
          <a:lstStyle/>
          <a:p>
            <a:pPr algn="ctr"/>
            <a:r>
              <a:rPr lang="fr-FR" sz="2200" dirty="0"/>
              <a:t>Nous ne voyons qu'environ 0,0035 % du spectre électromagnétique total</a:t>
            </a:r>
          </a:p>
          <a:p>
            <a:pPr algn="ctr"/>
            <a:endParaRPr lang="fr-FR" sz="2200" dirty="0"/>
          </a:p>
          <a:p>
            <a:pPr algn="ctr"/>
            <a:endParaRPr lang="fr-FR" sz="2200" dirty="0"/>
          </a:p>
          <a:p>
            <a:pPr algn="ctr"/>
            <a:r>
              <a:rPr lang="fr-FR" sz="2200" dirty="0"/>
              <a:t>Notre oreille capte à peine 1 % environ des fréquences sonores utilisées par le monde animal</a:t>
            </a:r>
            <a:endParaRPr lang="de-DE" sz="2200" dirty="0"/>
          </a:p>
        </p:txBody>
      </p:sp>
      <p:pic>
        <p:nvPicPr>
          <p:cNvPr id="3" name="Picture 2" descr="Le spectre électromagnétique">
            <a:extLst>
              <a:ext uri="{FF2B5EF4-FFF2-40B4-BE49-F238E27FC236}">
                <a16:creationId xmlns:a16="http://schemas.microsoft.com/office/drawing/2014/main" id="{AD9DD8B7-ED92-4631-EF31-A3BD7F5C493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628437" y="2081367"/>
            <a:ext cx="6935127" cy="2036896"/>
          </a:xfrm>
          <a:prstGeom prst="rect">
            <a:avLst/>
          </a:prstGeom>
          <a:noFill/>
          <a:ln>
            <a:noFill/>
          </a:ln>
        </p:spPr>
      </p:pic>
    </p:spTree>
    <p:extLst>
      <p:ext uri="{BB962C8B-B14F-4D97-AF65-F5344CB8AC3E}">
        <p14:creationId xmlns:p14="http://schemas.microsoft.com/office/powerpoint/2010/main" val="2519911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a:extLst>
            <a:ext uri="{FF2B5EF4-FFF2-40B4-BE49-F238E27FC236}">
              <a16:creationId xmlns:a16="http://schemas.microsoft.com/office/drawing/2014/main" id="{9E68D3A6-C0A7-DE82-2E56-0F744B9B2D2E}"/>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9ECBD8CB-7F1A-DFE2-4AD6-5D808E6C4811}"/>
              </a:ext>
            </a:extLst>
          </p:cNvPr>
          <p:cNvSpPr>
            <a:spLocks noGrp="1"/>
          </p:cNvSpPr>
          <p:nvPr>
            <p:ph type="title"/>
          </p:nvPr>
        </p:nvSpPr>
        <p:spPr>
          <a:solidFill>
            <a:srgbClr val="FFEBAF"/>
          </a:solidFill>
        </p:spPr>
        <p:txBody>
          <a:bodyPr/>
          <a:lstStyle/>
          <a:p>
            <a:pPr algn="ctr"/>
            <a:r>
              <a:rPr lang="fr-FR" dirty="0"/>
              <a:t>Le langage subtil de l'énergie</a:t>
            </a:r>
            <a:endParaRPr lang="de-DE" dirty="0"/>
          </a:p>
        </p:txBody>
      </p:sp>
      <p:sp>
        <p:nvSpPr>
          <p:cNvPr id="6" name="Foliennummernplatzhalter 5">
            <a:extLst>
              <a:ext uri="{FF2B5EF4-FFF2-40B4-BE49-F238E27FC236}">
                <a16:creationId xmlns:a16="http://schemas.microsoft.com/office/drawing/2014/main" id="{29CDDDB9-83AF-4859-8645-AE810C7663E1}"/>
              </a:ext>
            </a:extLst>
          </p:cNvPr>
          <p:cNvSpPr>
            <a:spLocks noGrp="1"/>
          </p:cNvSpPr>
          <p:nvPr>
            <p:ph type="sldNum" sz="quarter" idx="12"/>
          </p:nvPr>
        </p:nvSpPr>
        <p:spPr/>
        <p:txBody>
          <a:bodyPr/>
          <a:lstStyle/>
          <a:p>
            <a:fld id="{0FCB7232-05D0-44FB-949F-A4D45C9708DF}" type="slidenum">
              <a:rPr lang="de-DE" smtClean="0"/>
              <a:t>21</a:t>
            </a:fld>
            <a:endParaRPr lang="de-DE"/>
          </a:p>
        </p:txBody>
      </p:sp>
      <p:sp>
        <p:nvSpPr>
          <p:cNvPr id="7" name="Textfeld 6">
            <a:extLst>
              <a:ext uri="{FF2B5EF4-FFF2-40B4-BE49-F238E27FC236}">
                <a16:creationId xmlns:a16="http://schemas.microsoft.com/office/drawing/2014/main" id="{4E8A2B82-F0C6-0F3F-DE80-6266194646A5}"/>
              </a:ext>
            </a:extLst>
          </p:cNvPr>
          <p:cNvSpPr txBox="1"/>
          <p:nvPr/>
        </p:nvSpPr>
        <p:spPr>
          <a:xfrm>
            <a:off x="391195" y="4790702"/>
            <a:ext cx="11547505" cy="1785104"/>
          </a:xfrm>
          <a:prstGeom prst="rect">
            <a:avLst/>
          </a:prstGeom>
          <a:noFill/>
        </p:spPr>
        <p:txBody>
          <a:bodyPr wrap="square" rtlCol="0">
            <a:spAutoFit/>
          </a:bodyPr>
          <a:lstStyle/>
          <a:p>
            <a:pPr algn="ctr"/>
            <a:r>
              <a:rPr lang="fr-FR" sz="2200" dirty="0"/>
              <a:t>Nous ne voyons qu'environ 0,0035 % du spectre électromagnétique total</a:t>
            </a:r>
          </a:p>
          <a:p>
            <a:pPr algn="ctr"/>
            <a:endParaRPr lang="fr-FR" sz="2200" dirty="0"/>
          </a:p>
          <a:p>
            <a:pPr algn="ctr"/>
            <a:endParaRPr lang="fr-FR" sz="2200" dirty="0"/>
          </a:p>
          <a:p>
            <a:pPr algn="ctr"/>
            <a:r>
              <a:rPr lang="fr-FR" sz="2200" dirty="0"/>
              <a:t>Notre oreille capte à peine 1 % environ des fréquences sonores utilisées par le monde animal</a:t>
            </a:r>
            <a:endParaRPr lang="de-DE" sz="2200" dirty="0"/>
          </a:p>
        </p:txBody>
      </p:sp>
      <p:pic>
        <p:nvPicPr>
          <p:cNvPr id="4098" name="Picture 2" descr="Ce que les abeilles voient - Jardinier paresseux">
            <a:extLst>
              <a:ext uri="{FF2B5EF4-FFF2-40B4-BE49-F238E27FC236}">
                <a16:creationId xmlns:a16="http://schemas.microsoft.com/office/drawing/2014/main" id="{AF926666-80A0-4F74-8EE5-2AC6BB0AEF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12137" y="2336416"/>
            <a:ext cx="2104238" cy="2185169"/>
          </a:xfrm>
          <a:prstGeom prst="rect">
            <a:avLst/>
          </a:prstGeom>
          <a:noFill/>
          <a:extLst>
            <a:ext uri="{909E8E84-426E-40DD-AFC4-6F175D3DCCD1}">
              <a14:hiddenFill xmlns:a14="http://schemas.microsoft.com/office/drawing/2010/main">
                <a:solidFill>
                  <a:srgbClr val="FFFFFF"/>
                </a:solidFill>
              </a14:hiddenFill>
            </a:ext>
          </a:extLst>
        </p:spPr>
      </p:pic>
      <p:pic>
        <p:nvPicPr>
          <p:cNvPr id="4" name="Grafik 3">
            <a:extLst>
              <a:ext uri="{FF2B5EF4-FFF2-40B4-BE49-F238E27FC236}">
                <a16:creationId xmlns:a16="http://schemas.microsoft.com/office/drawing/2014/main" id="{A7ACCE4E-5F9B-4857-9007-921610348E62}"/>
              </a:ext>
            </a:extLst>
          </p:cNvPr>
          <p:cNvPicPr>
            <a:picLocks noChangeAspect="1"/>
          </p:cNvPicPr>
          <p:nvPr/>
        </p:nvPicPr>
        <p:blipFill>
          <a:blip r:embed="rId4"/>
          <a:stretch>
            <a:fillRect/>
          </a:stretch>
        </p:blipFill>
        <p:spPr>
          <a:xfrm>
            <a:off x="4332301" y="2126018"/>
            <a:ext cx="1921012" cy="2605963"/>
          </a:xfrm>
          <a:prstGeom prst="rect">
            <a:avLst/>
          </a:prstGeom>
        </p:spPr>
      </p:pic>
      <p:pic>
        <p:nvPicPr>
          <p:cNvPr id="8" name="Grafik 7">
            <a:extLst>
              <a:ext uri="{FF2B5EF4-FFF2-40B4-BE49-F238E27FC236}">
                <a16:creationId xmlns:a16="http://schemas.microsoft.com/office/drawing/2014/main" id="{CE76C916-FCF1-477F-970F-A8BE37A9E6F6}"/>
              </a:ext>
            </a:extLst>
          </p:cNvPr>
          <p:cNvPicPr>
            <a:picLocks noChangeAspect="1"/>
          </p:cNvPicPr>
          <p:nvPr/>
        </p:nvPicPr>
        <p:blipFill>
          <a:blip r:embed="rId5"/>
          <a:stretch>
            <a:fillRect/>
          </a:stretch>
        </p:blipFill>
        <p:spPr>
          <a:xfrm>
            <a:off x="7258581" y="2373082"/>
            <a:ext cx="3754377" cy="2111837"/>
          </a:xfrm>
          <a:prstGeom prst="rect">
            <a:avLst/>
          </a:prstGeom>
        </p:spPr>
      </p:pic>
    </p:spTree>
    <p:extLst>
      <p:ext uri="{BB962C8B-B14F-4D97-AF65-F5344CB8AC3E}">
        <p14:creationId xmlns:p14="http://schemas.microsoft.com/office/powerpoint/2010/main" val="8670523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a:extLst>
            <a:ext uri="{FF2B5EF4-FFF2-40B4-BE49-F238E27FC236}">
              <a16:creationId xmlns:a16="http://schemas.microsoft.com/office/drawing/2014/main" id="{2513F210-5C4D-A637-D9B9-009ECF633278}"/>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EC7F3471-14C4-0D6D-8B5E-95CA69AF70C1}"/>
              </a:ext>
            </a:extLst>
          </p:cNvPr>
          <p:cNvSpPr>
            <a:spLocks noGrp="1"/>
          </p:cNvSpPr>
          <p:nvPr>
            <p:ph type="title"/>
          </p:nvPr>
        </p:nvSpPr>
        <p:spPr>
          <a:solidFill>
            <a:srgbClr val="FFEBAF"/>
          </a:solidFill>
        </p:spPr>
        <p:txBody>
          <a:bodyPr/>
          <a:lstStyle/>
          <a:p>
            <a:pPr algn="ctr"/>
            <a:r>
              <a:rPr lang="fr-FR" dirty="0"/>
              <a:t>Le langage subtil de l'énergie</a:t>
            </a:r>
            <a:endParaRPr lang="de-DE" dirty="0"/>
          </a:p>
        </p:txBody>
      </p:sp>
      <p:sp>
        <p:nvSpPr>
          <p:cNvPr id="6" name="Foliennummernplatzhalter 5">
            <a:extLst>
              <a:ext uri="{FF2B5EF4-FFF2-40B4-BE49-F238E27FC236}">
                <a16:creationId xmlns:a16="http://schemas.microsoft.com/office/drawing/2014/main" id="{6B8A1CEE-06C1-301A-50DD-83185051D5F8}"/>
              </a:ext>
            </a:extLst>
          </p:cNvPr>
          <p:cNvSpPr>
            <a:spLocks noGrp="1"/>
          </p:cNvSpPr>
          <p:nvPr>
            <p:ph type="sldNum" sz="quarter" idx="12"/>
          </p:nvPr>
        </p:nvSpPr>
        <p:spPr/>
        <p:txBody>
          <a:bodyPr/>
          <a:lstStyle/>
          <a:p>
            <a:fld id="{0FCB7232-05D0-44FB-949F-A4D45C9708DF}" type="slidenum">
              <a:rPr lang="de-DE" smtClean="0"/>
              <a:t>22</a:t>
            </a:fld>
            <a:endParaRPr lang="de-DE"/>
          </a:p>
        </p:txBody>
      </p:sp>
      <p:pic>
        <p:nvPicPr>
          <p:cNvPr id="5" name="Grafik 4">
            <a:extLst>
              <a:ext uri="{FF2B5EF4-FFF2-40B4-BE49-F238E27FC236}">
                <a16:creationId xmlns:a16="http://schemas.microsoft.com/office/drawing/2014/main" id="{0305C138-5354-E575-F7BC-BC1D5DD0653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27665" y="1502977"/>
            <a:ext cx="5568501" cy="3689132"/>
          </a:xfrm>
          <a:prstGeom prst="rect">
            <a:avLst/>
          </a:prstGeom>
        </p:spPr>
      </p:pic>
      <p:sp>
        <p:nvSpPr>
          <p:cNvPr id="7" name="Textfeld 6">
            <a:extLst>
              <a:ext uri="{FF2B5EF4-FFF2-40B4-BE49-F238E27FC236}">
                <a16:creationId xmlns:a16="http://schemas.microsoft.com/office/drawing/2014/main" id="{713CEF72-01BE-7B09-91CD-9B8FA49C11F4}"/>
              </a:ext>
            </a:extLst>
          </p:cNvPr>
          <p:cNvSpPr txBox="1"/>
          <p:nvPr/>
        </p:nvSpPr>
        <p:spPr>
          <a:xfrm>
            <a:off x="1502979" y="5496910"/>
            <a:ext cx="9543393" cy="769441"/>
          </a:xfrm>
          <a:prstGeom prst="rect">
            <a:avLst/>
          </a:prstGeom>
          <a:noFill/>
        </p:spPr>
        <p:txBody>
          <a:bodyPr wrap="square" rtlCol="0">
            <a:spAutoFit/>
          </a:bodyPr>
          <a:lstStyle/>
          <a:p>
            <a:pPr algn="ctr"/>
            <a:r>
              <a:rPr lang="de-DE" sz="2200" b="1" dirty="0"/>
              <a:t>„Si vous voulez percer les secrets de l’univers, pensez en termes d’énergie, de fréquence et de vibration.“ - Nikola Tesla</a:t>
            </a:r>
          </a:p>
        </p:txBody>
      </p:sp>
      <p:sp>
        <p:nvSpPr>
          <p:cNvPr id="9" name="Textfeld 8">
            <a:extLst>
              <a:ext uri="{FF2B5EF4-FFF2-40B4-BE49-F238E27FC236}">
                <a16:creationId xmlns:a16="http://schemas.microsoft.com/office/drawing/2014/main" id="{70E89ABB-3F34-F32C-ECCC-44DFE13197EF}"/>
              </a:ext>
            </a:extLst>
          </p:cNvPr>
          <p:cNvSpPr txBox="1"/>
          <p:nvPr/>
        </p:nvSpPr>
        <p:spPr>
          <a:xfrm>
            <a:off x="9280634" y="2590842"/>
            <a:ext cx="2301766" cy="1200329"/>
          </a:xfrm>
          <a:prstGeom prst="rect">
            <a:avLst/>
          </a:prstGeom>
          <a:noFill/>
        </p:spPr>
        <p:txBody>
          <a:bodyPr wrap="square" rtlCol="0">
            <a:spAutoFit/>
          </a:bodyPr>
          <a:lstStyle/>
          <a:p>
            <a:pPr algn="ctr"/>
            <a:r>
              <a:rPr lang="fr-FR" dirty="0"/>
              <a:t>Nous sommes entourés d'énergies… et nous sommes </a:t>
            </a:r>
            <a:br>
              <a:rPr lang="fr-FR" dirty="0"/>
            </a:br>
            <a:r>
              <a:rPr lang="fr-FR" dirty="0"/>
              <a:t>nous-mêmes, énergie.</a:t>
            </a:r>
            <a:endParaRPr lang="de-DE" dirty="0"/>
          </a:p>
        </p:txBody>
      </p:sp>
      <p:sp>
        <p:nvSpPr>
          <p:cNvPr id="10" name="Textfeld 9">
            <a:extLst>
              <a:ext uri="{FF2B5EF4-FFF2-40B4-BE49-F238E27FC236}">
                <a16:creationId xmlns:a16="http://schemas.microsoft.com/office/drawing/2014/main" id="{8DE9C19B-94CC-F527-A676-B92871F1F834}"/>
              </a:ext>
            </a:extLst>
          </p:cNvPr>
          <p:cNvSpPr txBox="1"/>
          <p:nvPr/>
        </p:nvSpPr>
        <p:spPr>
          <a:xfrm>
            <a:off x="459825" y="2648605"/>
            <a:ext cx="1978575" cy="1477328"/>
          </a:xfrm>
          <a:prstGeom prst="rect">
            <a:avLst/>
          </a:prstGeom>
          <a:noFill/>
        </p:spPr>
        <p:txBody>
          <a:bodyPr wrap="square" rtlCol="0">
            <a:spAutoFit/>
          </a:bodyPr>
          <a:lstStyle/>
          <a:p>
            <a:pPr algn="ctr"/>
            <a:r>
              <a:rPr lang="fr-FR" dirty="0"/>
              <a:t>Dans notre quotidien, nous échangeons des énergies en permanence.</a:t>
            </a:r>
            <a:endParaRPr lang="de-DE" dirty="0"/>
          </a:p>
        </p:txBody>
      </p:sp>
    </p:spTree>
    <p:extLst>
      <p:ext uri="{BB962C8B-B14F-4D97-AF65-F5344CB8AC3E}">
        <p14:creationId xmlns:p14="http://schemas.microsoft.com/office/powerpoint/2010/main" val="5136975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9B07D7D-38B1-4402-ADD6-F51D897B897D}"/>
              </a:ext>
            </a:extLst>
          </p:cNvPr>
          <p:cNvSpPr>
            <a:spLocks noGrp="1"/>
          </p:cNvSpPr>
          <p:nvPr>
            <p:ph type="title"/>
          </p:nvPr>
        </p:nvSpPr>
        <p:spPr>
          <a:xfrm>
            <a:off x="1097692" y="2922974"/>
            <a:ext cx="10515600" cy="1325563"/>
          </a:xfrm>
          <a:solidFill>
            <a:srgbClr val="FFEBAF"/>
          </a:solidFill>
        </p:spPr>
        <p:txBody>
          <a:bodyPr>
            <a:normAutofit/>
          </a:bodyPr>
          <a:lstStyle/>
          <a:p>
            <a:r>
              <a:rPr lang="fr-FR" b="1" dirty="0"/>
              <a:t>Pourquoi communiquer avec les animaux ? </a:t>
            </a:r>
            <a:br>
              <a:rPr lang="fr-FR" b="1" dirty="0"/>
            </a:br>
            <a:endParaRPr lang="de-DE" sz="3000" b="1" dirty="0"/>
          </a:p>
        </p:txBody>
      </p:sp>
      <p:sp>
        <p:nvSpPr>
          <p:cNvPr id="6" name="Foliennummernplatzhalter 5">
            <a:extLst>
              <a:ext uri="{FF2B5EF4-FFF2-40B4-BE49-F238E27FC236}">
                <a16:creationId xmlns:a16="http://schemas.microsoft.com/office/drawing/2014/main" id="{53FB09C2-1E4B-4F77-894C-DB8E0F09F99E}"/>
              </a:ext>
            </a:extLst>
          </p:cNvPr>
          <p:cNvSpPr>
            <a:spLocks noGrp="1"/>
          </p:cNvSpPr>
          <p:nvPr>
            <p:ph type="sldNum" sz="quarter" idx="12"/>
          </p:nvPr>
        </p:nvSpPr>
        <p:spPr/>
        <p:txBody>
          <a:bodyPr/>
          <a:lstStyle/>
          <a:p>
            <a:fld id="{0FCB7232-05D0-44FB-949F-A4D45C9708DF}" type="slidenum">
              <a:rPr lang="de-DE" smtClean="0"/>
              <a:t>23</a:t>
            </a:fld>
            <a:endParaRPr lang="de-DE"/>
          </a:p>
        </p:txBody>
      </p:sp>
    </p:spTree>
    <p:extLst>
      <p:ext uri="{BB962C8B-B14F-4D97-AF65-F5344CB8AC3E}">
        <p14:creationId xmlns:p14="http://schemas.microsoft.com/office/powerpoint/2010/main" val="5579182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9B07D7D-38B1-4402-ADD6-F51D897B897D}"/>
              </a:ext>
            </a:extLst>
          </p:cNvPr>
          <p:cNvSpPr>
            <a:spLocks noGrp="1"/>
          </p:cNvSpPr>
          <p:nvPr>
            <p:ph type="title"/>
          </p:nvPr>
        </p:nvSpPr>
        <p:spPr>
          <a:solidFill>
            <a:srgbClr val="FFEBAF"/>
          </a:solidFill>
        </p:spPr>
        <p:txBody>
          <a:bodyPr>
            <a:normAutofit/>
          </a:bodyPr>
          <a:lstStyle/>
          <a:p>
            <a:r>
              <a:rPr lang="fr-FR" b="1" dirty="0"/>
              <a:t>Pourquoi communiquer avec les animaux ? </a:t>
            </a:r>
            <a:br>
              <a:rPr lang="fr-FR" b="1" dirty="0"/>
            </a:br>
            <a:r>
              <a:rPr lang="de-DE" sz="3000" b="1" dirty="0"/>
              <a:t>La conscience des animaux – Jane Goodall</a:t>
            </a:r>
          </a:p>
        </p:txBody>
      </p:sp>
      <p:sp>
        <p:nvSpPr>
          <p:cNvPr id="3" name="Inhaltsplatzhalter 2">
            <a:extLst>
              <a:ext uri="{FF2B5EF4-FFF2-40B4-BE49-F238E27FC236}">
                <a16:creationId xmlns:a16="http://schemas.microsoft.com/office/drawing/2014/main" id="{4CCB52CC-7B27-493E-99C0-B50646691A9F}"/>
              </a:ext>
            </a:extLst>
          </p:cNvPr>
          <p:cNvSpPr>
            <a:spLocks noGrp="1"/>
          </p:cNvSpPr>
          <p:nvPr>
            <p:ph idx="1"/>
          </p:nvPr>
        </p:nvSpPr>
        <p:spPr>
          <a:xfrm>
            <a:off x="838200" y="1825625"/>
            <a:ext cx="6194367" cy="4351338"/>
          </a:xfrm>
          <a:noFill/>
        </p:spPr>
        <p:txBody>
          <a:bodyPr>
            <a:normAutofit/>
          </a:bodyPr>
          <a:lstStyle/>
          <a:p>
            <a:endParaRPr lang="fr-FR" dirty="0"/>
          </a:p>
          <a:p>
            <a:pPr marL="0" indent="0">
              <a:buNone/>
            </a:pPr>
            <a:r>
              <a:rPr lang="fr-FR" dirty="0"/>
              <a:t>La nouvelle vision du monde de Jane Goodall : </a:t>
            </a:r>
          </a:p>
          <a:p>
            <a:pPr marL="0" indent="0">
              <a:buNone/>
            </a:pPr>
            <a:endParaRPr lang="fr-FR" i="1" dirty="0"/>
          </a:p>
          <a:p>
            <a:pPr marL="0" indent="0">
              <a:buNone/>
            </a:pPr>
            <a:r>
              <a:rPr lang="fr-FR" i="1" dirty="0"/>
              <a:t>«Les animaux ont une conscience, et les animaux ressentent des émotions. »</a:t>
            </a:r>
            <a:endParaRPr lang="fr-FR" dirty="0"/>
          </a:p>
          <a:p>
            <a:pPr marL="0" indent="0">
              <a:buNone/>
            </a:pPr>
            <a:endParaRPr lang="de-DE" dirty="0"/>
          </a:p>
        </p:txBody>
      </p:sp>
      <p:sp>
        <p:nvSpPr>
          <p:cNvPr id="6" name="Foliennummernplatzhalter 5">
            <a:extLst>
              <a:ext uri="{FF2B5EF4-FFF2-40B4-BE49-F238E27FC236}">
                <a16:creationId xmlns:a16="http://schemas.microsoft.com/office/drawing/2014/main" id="{53FB09C2-1E4B-4F77-894C-DB8E0F09F99E}"/>
              </a:ext>
            </a:extLst>
          </p:cNvPr>
          <p:cNvSpPr>
            <a:spLocks noGrp="1"/>
          </p:cNvSpPr>
          <p:nvPr>
            <p:ph type="sldNum" sz="quarter" idx="12"/>
          </p:nvPr>
        </p:nvSpPr>
        <p:spPr/>
        <p:txBody>
          <a:bodyPr/>
          <a:lstStyle/>
          <a:p>
            <a:fld id="{0FCB7232-05D0-44FB-949F-A4D45C9708DF}" type="slidenum">
              <a:rPr lang="de-DE" smtClean="0"/>
              <a:t>24</a:t>
            </a:fld>
            <a:endParaRPr lang="de-DE"/>
          </a:p>
        </p:txBody>
      </p:sp>
      <p:pic>
        <p:nvPicPr>
          <p:cNvPr id="5" name="Grafik 4">
            <a:extLst>
              <a:ext uri="{FF2B5EF4-FFF2-40B4-BE49-F238E27FC236}">
                <a16:creationId xmlns:a16="http://schemas.microsoft.com/office/drawing/2014/main" id="{A15FD034-D9A6-4D44-AAAB-C562D48B3F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6323" y="1690688"/>
            <a:ext cx="2997200" cy="4343400"/>
          </a:xfrm>
          <a:prstGeom prst="rect">
            <a:avLst/>
          </a:prstGeom>
        </p:spPr>
      </p:pic>
    </p:spTree>
    <p:extLst>
      <p:ext uri="{BB962C8B-B14F-4D97-AF65-F5344CB8AC3E}">
        <p14:creationId xmlns:p14="http://schemas.microsoft.com/office/powerpoint/2010/main" val="42906378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9B07D7D-38B1-4402-ADD6-F51D897B897D}"/>
              </a:ext>
            </a:extLst>
          </p:cNvPr>
          <p:cNvSpPr>
            <a:spLocks noGrp="1"/>
          </p:cNvSpPr>
          <p:nvPr>
            <p:ph type="title"/>
          </p:nvPr>
        </p:nvSpPr>
        <p:spPr>
          <a:solidFill>
            <a:srgbClr val="FFEBAF"/>
          </a:solidFill>
        </p:spPr>
        <p:txBody>
          <a:bodyPr/>
          <a:lstStyle/>
          <a:p>
            <a:r>
              <a:rPr lang="fr-FR" b="1" dirty="0"/>
              <a:t>Pourquoi communiquer avec les animaux ? </a:t>
            </a:r>
            <a:br>
              <a:rPr lang="fr-FR" b="1" dirty="0"/>
            </a:br>
            <a:r>
              <a:rPr lang="de-DE" sz="3000" b="1" dirty="0"/>
              <a:t>La conscience des animaux – Jane Goodall</a:t>
            </a:r>
            <a:endParaRPr lang="de-DE" b="1" dirty="0"/>
          </a:p>
        </p:txBody>
      </p:sp>
      <p:sp>
        <p:nvSpPr>
          <p:cNvPr id="3" name="Inhaltsplatzhalter 2">
            <a:extLst>
              <a:ext uri="{FF2B5EF4-FFF2-40B4-BE49-F238E27FC236}">
                <a16:creationId xmlns:a16="http://schemas.microsoft.com/office/drawing/2014/main" id="{4CCB52CC-7B27-493E-99C0-B50646691A9F}"/>
              </a:ext>
            </a:extLst>
          </p:cNvPr>
          <p:cNvSpPr>
            <a:spLocks noGrp="1"/>
          </p:cNvSpPr>
          <p:nvPr>
            <p:ph idx="1"/>
          </p:nvPr>
        </p:nvSpPr>
        <p:spPr>
          <a:xfrm>
            <a:off x="838200" y="1930728"/>
            <a:ext cx="10515600" cy="4351338"/>
          </a:xfrm>
          <a:noFill/>
        </p:spPr>
        <p:txBody>
          <a:bodyPr>
            <a:normAutofit/>
          </a:bodyPr>
          <a:lstStyle/>
          <a:p>
            <a:pPr marL="457200" indent="-457200">
              <a:buAutoNum type="arabicParenR"/>
            </a:pPr>
            <a:r>
              <a:rPr lang="fr-FR" sz="2200" b="1" dirty="0"/>
              <a:t>Utilisation d'outils : </a:t>
            </a:r>
            <a:r>
              <a:rPr lang="fr-FR" sz="2200" dirty="0"/>
              <a:t>Les chimpanzés fabriquent et utilisent des outils (par exemple, des brins d'herbe pour attraper des termites).</a:t>
            </a:r>
          </a:p>
          <a:p>
            <a:pPr marL="457200" indent="-457200">
              <a:buAutoNum type="arabicParenR"/>
            </a:pPr>
            <a:endParaRPr lang="fr-FR" sz="2200" b="1" dirty="0"/>
          </a:p>
          <a:p>
            <a:pPr marL="0" indent="0">
              <a:buNone/>
            </a:pPr>
            <a:endParaRPr lang="de-DE" dirty="0"/>
          </a:p>
        </p:txBody>
      </p:sp>
      <p:sp>
        <p:nvSpPr>
          <p:cNvPr id="6" name="Foliennummernplatzhalter 5">
            <a:extLst>
              <a:ext uri="{FF2B5EF4-FFF2-40B4-BE49-F238E27FC236}">
                <a16:creationId xmlns:a16="http://schemas.microsoft.com/office/drawing/2014/main" id="{53FB09C2-1E4B-4F77-894C-DB8E0F09F99E}"/>
              </a:ext>
            </a:extLst>
          </p:cNvPr>
          <p:cNvSpPr>
            <a:spLocks noGrp="1"/>
          </p:cNvSpPr>
          <p:nvPr>
            <p:ph type="sldNum" sz="quarter" idx="12"/>
          </p:nvPr>
        </p:nvSpPr>
        <p:spPr/>
        <p:txBody>
          <a:bodyPr/>
          <a:lstStyle/>
          <a:p>
            <a:fld id="{0FCB7232-05D0-44FB-949F-A4D45C9708DF}" type="slidenum">
              <a:rPr lang="de-DE" smtClean="0"/>
              <a:t>25</a:t>
            </a:fld>
            <a:endParaRPr lang="de-DE"/>
          </a:p>
        </p:txBody>
      </p:sp>
    </p:spTree>
    <p:extLst>
      <p:ext uri="{BB962C8B-B14F-4D97-AF65-F5344CB8AC3E}">
        <p14:creationId xmlns:p14="http://schemas.microsoft.com/office/powerpoint/2010/main" val="40641106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a:extLst>
            <a:ext uri="{FF2B5EF4-FFF2-40B4-BE49-F238E27FC236}">
              <a16:creationId xmlns:a16="http://schemas.microsoft.com/office/drawing/2014/main" id="{069A56C8-BBED-B516-75EF-35448AFBBC83}"/>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1D751859-40AB-F408-C601-D9A3821CB442}"/>
              </a:ext>
            </a:extLst>
          </p:cNvPr>
          <p:cNvSpPr>
            <a:spLocks noGrp="1"/>
          </p:cNvSpPr>
          <p:nvPr>
            <p:ph type="title"/>
          </p:nvPr>
        </p:nvSpPr>
        <p:spPr>
          <a:solidFill>
            <a:srgbClr val="FFEBAF"/>
          </a:solidFill>
        </p:spPr>
        <p:txBody>
          <a:bodyPr/>
          <a:lstStyle/>
          <a:p>
            <a:r>
              <a:rPr lang="fr-FR" b="1" dirty="0"/>
              <a:t>Pourquoi communiquer avec les animaux ? </a:t>
            </a:r>
            <a:br>
              <a:rPr lang="fr-FR" b="1" dirty="0"/>
            </a:br>
            <a:r>
              <a:rPr lang="de-DE" sz="3000" b="1" dirty="0"/>
              <a:t>La conscience des animaux – Jane Goodall</a:t>
            </a:r>
            <a:endParaRPr lang="de-DE" b="1" dirty="0"/>
          </a:p>
        </p:txBody>
      </p:sp>
      <p:sp>
        <p:nvSpPr>
          <p:cNvPr id="3" name="Inhaltsplatzhalter 2">
            <a:extLst>
              <a:ext uri="{FF2B5EF4-FFF2-40B4-BE49-F238E27FC236}">
                <a16:creationId xmlns:a16="http://schemas.microsoft.com/office/drawing/2014/main" id="{BB3CD61A-1B7E-2FC4-7A60-9E118476E68C}"/>
              </a:ext>
            </a:extLst>
          </p:cNvPr>
          <p:cNvSpPr>
            <a:spLocks noGrp="1"/>
          </p:cNvSpPr>
          <p:nvPr>
            <p:ph idx="1"/>
          </p:nvPr>
        </p:nvSpPr>
        <p:spPr>
          <a:xfrm>
            <a:off x="838200" y="1930728"/>
            <a:ext cx="10515600" cy="4351338"/>
          </a:xfrm>
          <a:noFill/>
        </p:spPr>
        <p:txBody>
          <a:bodyPr>
            <a:normAutofit/>
          </a:bodyPr>
          <a:lstStyle/>
          <a:p>
            <a:pPr marL="457200" indent="-457200">
              <a:buAutoNum type="arabicParenR"/>
            </a:pPr>
            <a:r>
              <a:rPr lang="fr-FR" sz="2200" b="1" dirty="0"/>
              <a:t>Utilisation d'outils : </a:t>
            </a:r>
            <a:r>
              <a:rPr lang="fr-FR" sz="2200" dirty="0"/>
              <a:t>Les chimpanzés fabriquent et utilisent des outils (par exemple, des brins d'herbe pour attraper des termites).</a:t>
            </a:r>
          </a:p>
          <a:p>
            <a:pPr marL="457200" indent="-457200">
              <a:buAutoNum type="arabicParenR"/>
            </a:pPr>
            <a:endParaRPr lang="fr-FR" sz="2200" b="1" dirty="0"/>
          </a:p>
          <a:p>
            <a:pPr marL="457200" indent="-457200">
              <a:buAutoNum type="arabicParenR"/>
            </a:pPr>
            <a:r>
              <a:rPr lang="fr-FR" sz="2200" b="1" dirty="0"/>
              <a:t>Personnalité : </a:t>
            </a:r>
            <a:r>
              <a:rPr lang="fr-FR" sz="2200" dirty="0"/>
              <a:t>Jane Goodall leur a reconnu des personnalités, des émotions (comme la joie, la tristesse) et de l'intelligence.</a:t>
            </a:r>
          </a:p>
          <a:p>
            <a:pPr marL="457200" indent="-457200">
              <a:buAutoNum type="arabicParenR"/>
            </a:pPr>
            <a:endParaRPr lang="fr-FR" sz="2200" dirty="0"/>
          </a:p>
          <a:p>
            <a:pPr marL="0" indent="0">
              <a:buNone/>
            </a:pPr>
            <a:endParaRPr lang="de-DE" dirty="0"/>
          </a:p>
        </p:txBody>
      </p:sp>
      <p:sp>
        <p:nvSpPr>
          <p:cNvPr id="6" name="Foliennummernplatzhalter 5">
            <a:extLst>
              <a:ext uri="{FF2B5EF4-FFF2-40B4-BE49-F238E27FC236}">
                <a16:creationId xmlns:a16="http://schemas.microsoft.com/office/drawing/2014/main" id="{D8E51AD0-B5F9-FC64-B3B2-036AD71EEA69}"/>
              </a:ext>
            </a:extLst>
          </p:cNvPr>
          <p:cNvSpPr>
            <a:spLocks noGrp="1"/>
          </p:cNvSpPr>
          <p:nvPr>
            <p:ph type="sldNum" sz="quarter" idx="12"/>
          </p:nvPr>
        </p:nvSpPr>
        <p:spPr/>
        <p:txBody>
          <a:bodyPr/>
          <a:lstStyle/>
          <a:p>
            <a:fld id="{0FCB7232-05D0-44FB-949F-A4D45C9708DF}" type="slidenum">
              <a:rPr lang="de-DE" smtClean="0"/>
              <a:t>26</a:t>
            </a:fld>
            <a:endParaRPr lang="de-DE"/>
          </a:p>
        </p:txBody>
      </p:sp>
    </p:spTree>
    <p:extLst>
      <p:ext uri="{BB962C8B-B14F-4D97-AF65-F5344CB8AC3E}">
        <p14:creationId xmlns:p14="http://schemas.microsoft.com/office/powerpoint/2010/main" val="16877955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a:extLst>
            <a:ext uri="{FF2B5EF4-FFF2-40B4-BE49-F238E27FC236}">
              <a16:creationId xmlns:a16="http://schemas.microsoft.com/office/drawing/2014/main" id="{81146A4B-4963-FFE0-5767-B4EB3A972D93}"/>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A4A46D34-5394-661E-C9F4-EF2E85692CEA}"/>
              </a:ext>
            </a:extLst>
          </p:cNvPr>
          <p:cNvSpPr>
            <a:spLocks noGrp="1"/>
          </p:cNvSpPr>
          <p:nvPr>
            <p:ph type="title"/>
          </p:nvPr>
        </p:nvSpPr>
        <p:spPr>
          <a:solidFill>
            <a:srgbClr val="FFEBAF"/>
          </a:solidFill>
        </p:spPr>
        <p:txBody>
          <a:bodyPr/>
          <a:lstStyle/>
          <a:p>
            <a:r>
              <a:rPr lang="fr-FR" b="1" dirty="0"/>
              <a:t>Pourquoi communiquer avec les animaux ? </a:t>
            </a:r>
            <a:br>
              <a:rPr lang="fr-FR" b="1" dirty="0"/>
            </a:br>
            <a:r>
              <a:rPr lang="de-DE" sz="3000" b="1" dirty="0"/>
              <a:t>La conscience des animaux – Jane Goodall</a:t>
            </a:r>
            <a:endParaRPr lang="de-DE" b="1" dirty="0"/>
          </a:p>
        </p:txBody>
      </p:sp>
      <p:sp>
        <p:nvSpPr>
          <p:cNvPr id="3" name="Inhaltsplatzhalter 2">
            <a:extLst>
              <a:ext uri="{FF2B5EF4-FFF2-40B4-BE49-F238E27FC236}">
                <a16:creationId xmlns:a16="http://schemas.microsoft.com/office/drawing/2014/main" id="{02401100-4234-B0C9-E138-3C9130E222CC}"/>
              </a:ext>
            </a:extLst>
          </p:cNvPr>
          <p:cNvSpPr>
            <a:spLocks noGrp="1"/>
          </p:cNvSpPr>
          <p:nvPr>
            <p:ph idx="1"/>
          </p:nvPr>
        </p:nvSpPr>
        <p:spPr>
          <a:xfrm>
            <a:off x="838200" y="1930728"/>
            <a:ext cx="10515600" cy="4351338"/>
          </a:xfrm>
          <a:noFill/>
        </p:spPr>
        <p:txBody>
          <a:bodyPr>
            <a:normAutofit/>
          </a:bodyPr>
          <a:lstStyle/>
          <a:p>
            <a:pPr marL="457200" indent="-457200">
              <a:buAutoNum type="arabicParenR"/>
            </a:pPr>
            <a:r>
              <a:rPr lang="fr-FR" sz="2200" b="1" dirty="0"/>
              <a:t>Utilisation d'outils : </a:t>
            </a:r>
            <a:r>
              <a:rPr lang="fr-FR" sz="2200" dirty="0"/>
              <a:t>Les chimpanzés fabriquent et utilisent des outils (par exemple, des brins d'herbe pour attraper des termites).</a:t>
            </a:r>
          </a:p>
          <a:p>
            <a:pPr marL="457200" indent="-457200">
              <a:buAutoNum type="arabicParenR"/>
            </a:pPr>
            <a:endParaRPr lang="fr-FR" sz="2200" b="1" dirty="0"/>
          </a:p>
          <a:p>
            <a:pPr marL="457200" indent="-457200">
              <a:buAutoNum type="arabicParenR"/>
            </a:pPr>
            <a:r>
              <a:rPr lang="fr-FR" sz="2200" b="1" dirty="0"/>
              <a:t>Personnalité : </a:t>
            </a:r>
            <a:r>
              <a:rPr lang="fr-FR" sz="2200" dirty="0"/>
              <a:t>Jane Goodall leur a reconnu des personnalités, des émotions (comme la joie, la tristesse) et de l'intelligence.</a:t>
            </a:r>
          </a:p>
          <a:p>
            <a:pPr marL="457200" indent="-457200">
              <a:buAutoNum type="arabicParenR"/>
            </a:pPr>
            <a:endParaRPr lang="fr-FR" sz="2200" dirty="0"/>
          </a:p>
          <a:p>
            <a:pPr marL="457200" indent="-457200">
              <a:buAutoNum type="arabicParenR"/>
            </a:pPr>
            <a:r>
              <a:rPr lang="fr-FR" sz="2200" b="1" dirty="0"/>
              <a:t>Effacer la frontière humain-animal : </a:t>
            </a:r>
            <a:r>
              <a:rPr lang="fr-FR" sz="2200" dirty="0"/>
              <a:t>Ses études ont montré que les chimpanzés ont des </a:t>
            </a:r>
            <a:r>
              <a:rPr lang="fr-FR" sz="2200" b="1" dirty="0"/>
              <a:t>structures sociales complexes</a:t>
            </a:r>
            <a:r>
              <a:rPr lang="fr-FR" sz="2200" dirty="0"/>
              <a:t>, ressentent de la compassion, mais peuvent aussi faire la guerre. Cela a effacé la ligne nette que les scientifiques traçaient auparavant entre les humains et les animaux.</a:t>
            </a:r>
          </a:p>
          <a:p>
            <a:pPr marL="0" indent="0">
              <a:buNone/>
            </a:pPr>
            <a:endParaRPr lang="de-DE" dirty="0"/>
          </a:p>
        </p:txBody>
      </p:sp>
      <p:sp>
        <p:nvSpPr>
          <p:cNvPr id="6" name="Foliennummernplatzhalter 5">
            <a:extLst>
              <a:ext uri="{FF2B5EF4-FFF2-40B4-BE49-F238E27FC236}">
                <a16:creationId xmlns:a16="http://schemas.microsoft.com/office/drawing/2014/main" id="{5A49767D-3A48-3637-EFF7-6BDE09A323DF}"/>
              </a:ext>
            </a:extLst>
          </p:cNvPr>
          <p:cNvSpPr>
            <a:spLocks noGrp="1"/>
          </p:cNvSpPr>
          <p:nvPr>
            <p:ph type="sldNum" sz="quarter" idx="12"/>
          </p:nvPr>
        </p:nvSpPr>
        <p:spPr/>
        <p:txBody>
          <a:bodyPr/>
          <a:lstStyle/>
          <a:p>
            <a:fld id="{0FCB7232-05D0-44FB-949F-A4D45C9708DF}" type="slidenum">
              <a:rPr lang="de-DE" smtClean="0"/>
              <a:t>27</a:t>
            </a:fld>
            <a:endParaRPr lang="de-DE"/>
          </a:p>
        </p:txBody>
      </p:sp>
    </p:spTree>
    <p:extLst>
      <p:ext uri="{BB962C8B-B14F-4D97-AF65-F5344CB8AC3E}">
        <p14:creationId xmlns:p14="http://schemas.microsoft.com/office/powerpoint/2010/main" val="157663983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a:extLst>
            <a:ext uri="{FF2B5EF4-FFF2-40B4-BE49-F238E27FC236}">
              <a16:creationId xmlns:a16="http://schemas.microsoft.com/office/drawing/2014/main" id="{8DCC0473-5F3F-C1D9-2D91-94ECCA2576F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748F5172-868C-42E4-5C34-24556B14527C}"/>
              </a:ext>
            </a:extLst>
          </p:cNvPr>
          <p:cNvSpPr>
            <a:spLocks noGrp="1"/>
          </p:cNvSpPr>
          <p:nvPr>
            <p:ph type="title"/>
          </p:nvPr>
        </p:nvSpPr>
        <p:spPr>
          <a:solidFill>
            <a:srgbClr val="FFEBAF"/>
          </a:solidFill>
        </p:spPr>
        <p:txBody>
          <a:bodyPr/>
          <a:lstStyle/>
          <a:p>
            <a:r>
              <a:rPr lang="fr-FR" b="1" dirty="0"/>
              <a:t>Pourquoi communiquer avec les animaux ? </a:t>
            </a:r>
            <a:br>
              <a:rPr lang="fr-FR" b="1" dirty="0"/>
            </a:br>
            <a:r>
              <a:rPr lang="de-DE" sz="3000" b="1" dirty="0"/>
              <a:t>La conscience des animaux – Jane Goodall</a:t>
            </a:r>
            <a:endParaRPr lang="de-DE" b="1" dirty="0"/>
          </a:p>
        </p:txBody>
      </p:sp>
      <p:sp>
        <p:nvSpPr>
          <p:cNvPr id="6" name="Foliennummernplatzhalter 5">
            <a:extLst>
              <a:ext uri="{FF2B5EF4-FFF2-40B4-BE49-F238E27FC236}">
                <a16:creationId xmlns:a16="http://schemas.microsoft.com/office/drawing/2014/main" id="{8693783E-8A92-0951-EB39-065F8B71149B}"/>
              </a:ext>
            </a:extLst>
          </p:cNvPr>
          <p:cNvSpPr>
            <a:spLocks noGrp="1"/>
          </p:cNvSpPr>
          <p:nvPr>
            <p:ph type="sldNum" sz="quarter" idx="12"/>
          </p:nvPr>
        </p:nvSpPr>
        <p:spPr/>
        <p:txBody>
          <a:bodyPr/>
          <a:lstStyle/>
          <a:p>
            <a:fld id="{0FCB7232-05D0-44FB-949F-A4D45C9708DF}" type="slidenum">
              <a:rPr lang="de-DE" smtClean="0"/>
              <a:t>28</a:t>
            </a:fld>
            <a:endParaRPr lang="de-DE"/>
          </a:p>
        </p:txBody>
      </p:sp>
      <p:pic>
        <p:nvPicPr>
          <p:cNvPr id="1026" name="Picture 2" descr="Tchimpounga: Die größte Schutzstation für Schimpansen in Afrika - Jane  Goodall Institute Austria">
            <a:extLst>
              <a:ext uri="{FF2B5EF4-FFF2-40B4-BE49-F238E27FC236}">
                <a16:creationId xmlns:a16="http://schemas.microsoft.com/office/drawing/2014/main" id="{E26877F7-63C6-6670-10B4-4E90478F38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57216" y="2837113"/>
            <a:ext cx="5278043" cy="351923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he place where rescued chimpanzees can get the second chance they deserve: Tchimpounga  Sanctuary. Here, with human caregivers never too far away, young  chimpanzees are able to learn what they need to">
            <a:extLst>
              <a:ext uri="{FF2B5EF4-FFF2-40B4-BE49-F238E27FC236}">
                <a16:creationId xmlns:a16="http://schemas.microsoft.com/office/drawing/2014/main" id="{D2980590-3222-3754-DAFB-CC2690D30A3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200" y="1637507"/>
            <a:ext cx="3800475" cy="4772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53241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a:extLst>
            <a:ext uri="{FF2B5EF4-FFF2-40B4-BE49-F238E27FC236}">
              <a16:creationId xmlns:a16="http://schemas.microsoft.com/office/drawing/2014/main" id="{4FB6B5D9-5068-506D-7F75-213341C3BA86}"/>
            </a:ext>
          </a:extLst>
        </p:cNvPr>
        <p:cNvGrpSpPr/>
        <p:nvPr/>
      </p:nvGrpSpPr>
      <p:grpSpPr>
        <a:xfrm>
          <a:off x="0" y="0"/>
          <a:ext cx="0" cy="0"/>
          <a:chOff x="0" y="0"/>
          <a:chExt cx="0" cy="0"/>
        </a:xfrm>
      </p:grpSpPr>
      <p:sp>
        <p:nvSpPr>
          <p:cNvPr id="6" name="Foliennummernplatzhalter 5">
            <a:extLst>
              <a:ext uri="{FF2B5EF4-FFF2-40B4-BE49-F238E27FC236}">
                <a16:creationId xmlns:a16="http://schemas.microsoft.com/office/drawing/2014/main" id="{EA04916B-F31B-63D1-B3D4-260523C0B4C2}"/>
              </a:ext>
            </a:extLst>
          </p:cNvPr>
          <p:cNvSpPr>
            <a:spLocks noGrp="1"/>
          </p:cNvSpPr>
          <p:nvPr>
            <p:ph type="sldNum" sz="quarter" idx="12"/>
          </p:nvPr>
        </p:nvSpPr>
        <p:spPr/>
        <p:txBody>
          <a:bodyPr/>
          <a:lstStyle/>
          <a:p>
            <a:fld id="{0FCB7232-05D0-44FB-949F-A4D45C9708DF}" type="slidenum">
              <a:rPr lang="de-DE" smtClean="0"/>
              <a:t>29</a:t>
            </a:fld>
            <a:endParaRPr lang="de-DE"/>
          </a:p>
        </p:txBody>
      </p:sp>
      <p:pic>
        <p:nvPicPr>
          <p:cNvPr id="13" name="Onlinemedien 12" title="Jane Goodall Releases Wounda the Chimpanzee | Emotional Reunion">
            <a:hlinkClick r:id="" action="ppaction://media"/>
            <a:extLst>
              <a:ext uri="{FF2B5EF4-FFF2-40B4-BE49-F238E27FC236}">
                <a16:creationId xmlns:a16="http://schemas.microsoft.com/office/drawing/2014/main" id="{87394CB3-942A-454E-AC1B-E3FBF7B7A16D}"/>
              </a:ext>
            </a:extLst>
          </p:cNvPr>
          <p:cNvPicPr>
            <a:picLocks noRot="1" noChangeAspect="1"/>
          </p:cNvPicPr>
          <p:nvPr>
            <a:videoFile r:link="rId1"/>
          </p:nvPr>
        </p:nvPicPr>
        <p:blipFill>
          <a:blip r:embed="rId4"/>
          <a:stretch>
            <a:fillRect/>
          </a:stretch>
        </p:blipFill>
        <p:spPr>
          <a:xfrm>
            <a:off x="2532186" y="1424355"/>
            <a:ext cx="7127628" cy="4009290"/>
          </a:xfrm>
          <a:prstGeom prst="rect">
            <a:avLst/>
          </a:prstGeom>
        </p:spPr>
      </p:pic>
    </p:spTree>
    <p:extLst>
      <p:ext uri="{BB962C8B-B14F-4D97-AF65-F5344CB8AC3E}">
        <p14:creationId xmlns:p14="http://schemas.microsoft.com/office/powerpoint/2010/main" val="18167856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9B07D7D-38B1-4402-ADD6-F51D897B897D}"/>
              </a:ext>
            </a:extLst>
          </p:cNvPr>
          <p:cNvSpPr>
            <a:spLocks noGrp="1"/>
          </p:cNvSpPr>
          <p:nvPr>
            <p:ph type="title"/>
          </p:nvPr>
        </p:nvSpPr>
        <p:spPr>
          <a:solidFill>
            <a:srgbClr val="FFEBAF"/>
          </a:solidFill>
        </p:spPr>
        <p:txBody>
          <a:bodyPr>
            <a:normAutofit/>
          </a:bodyPr>
          <a:lstStyle/>
          <a:p>
            <a:r>
              <a:rPr lang="fr-FR" b="1" dirty="0"/>
              <a:t>La conscience des animaux : </a:t>
            </a:r>
            <a:br>
              <a:rPr lang="fr-FR" b="1" dirty="0"/>
            </a:br>
            <a:r>
              <a:rPr lang="fr-FR" sz="3000" b="1" dirty="0"/>
              <a:t>Connaissances actuelles</a:t>
            </a:r>
            <a:endParaRPr lang="de-DE" sz="3000" b="1" dirty="0"/>
          </a:p>
        </p:txBody>
      </p:sp>
      <p:pic>
        <p:nvPicPr>
          <p:cNvPr id="5" name="Inhaltsplatzhalter 4">
            <a:extLst>
              <a:ext uri="{FF2B5EF4-FFF2-40B4-BE49-F238E27FC236}">
                <a16:creationId xmlns:a16="http://schemas.microsoft.com/office/drawing/2014/main" id="{6836296E-BAC2-44B0-AFFE-DF8424287951}"/>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993185" y="1690688"/>
            <a:ext cx="6527007" cy="4351338"/>
          </a:xfrm>
          <a:solidFill>
            <a:schemeClr val="bg1"/>
          </a:solidFill>
        </p:spPr>
      </p:pic>
      <p:sp>
        <p:nvSpPr>
          <p:cNvPr id="6" name="Foliennummernplatzhalter 5">
            <a:extLst>
              <a:ext uri="{FF2B5EF4-FFF2-40B4-BE49-F238E27FC236}">
                <a16:creationId xmlns:a16="http://schemas.microsoft.com/office/drawing/2014/main" id="{53FB09C2-1E4B-4F77-894C-DB8E0F09F99E}"/>
              </a:ext>
            </a:extLst>
          </p:cNvPr>
          <p:cNvSpPr>
            <a:spLocks noGrp="1"/>
          </p:cNvSpPr>
          <p:nvPr>
            <p:ph type="sldNum" sz="quarter" idx="12"/>
          </p:nvPr>
        </p:nvSpPr>
        <p:spPr/>
        <p:txBody>
          <a:bodyPr/>
          <a:lstStyle/>
          <a:p>
            <a:fld id="{0FCB7232-05D0-44FB-949F-A4D45C9708DF}" type="slidenum">
              <a:rPr lang="de-DE" smtClean="0"/>
              <a:t>30</a:t>
            </a:fld>
            <a:endParaRPr lang="de-DE"/>
          </a:p>
        </p:txBody>
      </p:sp>
      <p:sp>
        <p:nvSpPr>
          <p:cNvPr id="7" name="Textfeld 6">
            <a:extLst>
              <a:ext uri="{FF2B5EF4-FFF2-40B4-BE49-F238E27FC236}">
                <a16:creationId xmlns:a16="http://schemas.microsoft.com/office/drawing/2014/main" id="{30DEE9D9-F510-43E4-B9D5-20A3F783A696}"/>
              </a:ext>
            </a:extLst>
          </p:cNvPr>
          <p:cNvSpPr txBox="1"/>
          <p:nvPr/>
        </p:nvSpPr>
        <p:spPr>
          <a:xfrm>
            <a:off x="7675177" y="1690688"/>
            <a:ext cx="3523638" cy="3693319"/>
          </a:xfrm>
          <a:prstGeom prst="rect">
            <a:avLst/>
          </a:prstGeom>
          <a:noFill/>
        </p:spPr>
        <p:txBody>
          <a:bodyPr wrap="square" rtlCol="0">
            <a:spAutoFit/>
          </a:bodyPr>
          <a:lstStyle/>
          <a:p>
            <a:r>
              <a:rPr lang="fr-FR" dirty="0"/>
              <a:t>Exemple : </a:t>
            </a:r>
          </a:p>
          <a:p>
            <a:r>
              <a:rPr lang="fr-FR" dirty="0"/>
              <a:t>Les chauves-souris vampires construisent leurs amitiés comme les humains. </a:t>
            </a:r>
          </a:p>
          <a:p>
            <a:endParaRPr lang="fr-FR" dirty="0"/>
          </a:p>
          <a:p>
            <a:r>
              <a:rPr lang="fr-FR" dirty="0"/>
              <a:t>Elles commencent lentement et approfondissent leurs relations au fil du temps, jusqu'à des amitiés parfois pour toute la vie. </a:t>
            </a:r>
          </a:p>
          <a:p>
            <a:endParaRPr lang="fr-FR" dirty="0"/>
          </a:p>
          <a:p>
            <a:r>
              <a:rPr lang="fr-FR" dirty="0"/>
              <a:t>Étude de l'Ohio State </a:t>
            </a:r>
            <a:r>
              <a:rPr lang="fr-FR" dirty="0" err="1"/>
              <a:t>University</a:t>
            </a:r>
            <a:r>
              <a:rPr lang="fr-FR" dirty="0"/>
              <a:t>, publiée dans « </a:t>
            </a:r>
            <a:r>
              <a:rPr lang="fr-FR" dirty="0" err="1"/>
              <a:t>Current</a:t>
            </a:r>
            <a:r>
              <a:rPr lang="fr-FR" dirty="0"/>
              <a:t> </a:t>
            </a:r>
            <a:r>
              <a:rPr lang="fr-FR" dirty="0" err="1"/>
              <a:t>Biology</a:t>
            </a:r>
            <a:r>
              <a:rPr lang="fr-FR" dirty="0"/>
              <a:t> », 2025</a:t>
            </a:r>
          </a:p>
        </p:txBody>
      </p:sp>
    </p:spTree>
    <p:extLst>
      <p:ext uri="{BB962C8B-B14F-4D97-AF65-F5344CB8AC3E}">
        <p14:creationId xmlns:p14="http://schemas.microsoft.com/office/powerpoint/2010/main" val="40278210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9B07D7D-38B1-4402-ADD6-F51D897B897D}"/>
              </a:ext>
            </a:extLst>
          </p:cNvPr>
          <p:cNvSpPr>
            <a:spLocks noGrp="1"/>
          </p:cNvSpPr>
          <p:nvPr>
            <p:ph type="title"/>
          </p:nvPr>
        </p:nvSpPr>
        <p:spPr>
          <a:solidFill>
            <a:srgbClr val="FFEBAF"/>
          </a:solidFill>
        </p:spPr>
        <p:txBody>
          <a:bodyPr/>
          <a:lstStyle/>
          <a:p>
            <a:r>
              <a:rPr lang="fr-FR" b="1" dirty="0"/>
              <a:t>La conscience des animaux: </a:t>
            </a:r>
            <a:br>
              <a:rPr lang="fr-FR" b="1" dirty="0"/>
            </a:br>
            <a:r>
              <a:rPr lang="fr-FR" sz="3000" b="1" dirty="0"/>
              <a:t>État actuel de la recherche</a:t>
            </a:r>
            <a:endParaRPr lang="de-DE" sz="3000" b="1" dirty="0"/>
          </a:p>
        </p:txBody>
      </p:sp>
      <p:sp>
        <p:nvSpPr>
          <p:cNvPr id="6" name="Foliennummernplatzhalter 5">
            <a:extLst>
              <a:ext uri="{FF2B5EF4-FFF2-40B4-BE49-F238E27FC236}">
                <a16:creationId xmlns:a16="http://schemas.microsoft.com/office/drawing/2014/main" id="{53FB09C2-1E4B-4F77-894C-DB8E0F09F99E}"/>
              </a:ext>
            </a:extLst>
          </p:cNvPr>
          <p:cNvSpPr>
            <a:spLocks noGrp="1"/>
          </p:cNvSpPr>
          <p:nvPr>
            <p:ph type="sldNum" sz="quarter" idx="12"/>
          </p:nvPr>
        </p:nvSpPr>
        <p:spPr/>
        <p:txBody>
          <a:bodyPr/>
          <a:lstStyle/>
          <a:p>
            <a:fld id="{0FCB7232-05D0-44FB-949F-A4D45C9708DF}" type="slidenum">
              <a:rPr lang="de-DE" smtClean="0"/>
              <a:t>31</a:t>
            </a:fld>
            <a:endParaRPr lang="de-DE"/>
          </a:p>
        </p:txBody>
      </p:sp>
      <p:pic>
        <p:nvPicPr>
          <p:cNvPr id="5" name="Grafik 4">
            <a:extLst>
              <a:ext uri="{FF2B5EF4-FFF2-40B4-BE49-F238E27FC236}">
                <a16:creationId xmlns:a16="http://schemas.microsoft.com/office/drawing/2014/main" id="{52EF9463-70F2-4925-8315-F9CC3E1A70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61998" y="1617541"/>
            <a:ext cx="3242940" cy="4921371"/>
          </a:xfrm>
          <a:prstGeom prst="rect">
            <a:avLst/>
          </a:prstGeom>
        </p:spPr>
      </p:pic>
      <p:sp>
        <p:nvSpPr>
          <p:cNvPr id="7" name="Textfeld 6">
            <a:extLst>
              <a:ext uri="{FF2B5EF4-FFF2-40B4-BE49-F238E27FC236}">
                <a16:creationId xmlns:a16="http://schemas.microsoft.com/office/drawing/2014/main" id="{23999F3C-A4C3-4DCD-99BB-C38D8078C9A5}"/>
              </a:ext>
            </a:extLst>
          </p:cNvPr>
          <p:cNvSpPr txBox="1"/>
          <p:nvPr/>
        </p:nvSpPr>
        <p:spPr>
          <a:xfrm>
            <a:off x="1051034" y="1849821"/>
            <a:ext cx="5686097" cy="4431983"/>
          </a:xfrm>
          <a:prstGeom prst="rect">
            <a:avLst/>
          </a:prstGeom>
          <a:noFill/>
        </p:spPr>
        <p:txBody>
          <a:bodyPr wrap="square" rtlCol="0">
            <a:spAutoFit/>
          </a:bodyPr>
          <a:lstStyle/>
          <a:p>
            <a:r>
              <a:rPr lang="fr-FR" sz="2200" dirty="0"/>
              <a:t>Les animaux sont-ils très différents de ce que nous pensions ? </a:t>
            </a:r>
          </a:p>
          <a:p>
            <a:endParaRPr lang="fr-FR" sz="2200" dirty="0"/>
          </a:p>
          <a:p>
            <a:r>
              <a:rPr lang="fr-FR" sz="2200" dirty="0"/>
              <a:t>Beaucoup plus intelligents, beaucoup plus sensibles ?</a:t>
            </a:r>
          </a:p>
          <a:p>
            <a:endParaRPr lang="fr-FR" sz="2200" dirty="0"/>
          </a:p>
          <a:p>
            <a:endParaRPr lang="de-DE" dirty="0"/>
          </a:p>
          <a:p>
            <a:r>
              <a:rPr lang="de-DE" sz="2200" u="sng" dirty="0"/>
              <a:t>Prof. Dr. Norbert </a:t>
            </a:r>
            <a:r>
              <a:rPr lang="de-DE" sz="2200" u="sng" dirty="0" err="1"/>
              <a:t>Sachser</a:t>
            </a:r>
            <a:r>
              <a:rPr lang="de-DE" sz="2200" u="sng" dirty="0"/>
              <a:t>:</a:t>
            </a:r>
            <a:br>
              <a:rPr lang="de-DE" sz="2200" u="sng" dirty="0"/>
            </a:br>
            <a:r>
              <a:rPr lang="de-DE" sz="2200" u="sng" dirty="0"/>
              <a:t> </a:t>
            </a:r>
          </a:p>
          <a:p>
            <a:r>
              <a:rPr lang="fr-FR" sz="2200" dirty="0"/>
              <a:t>« L'opposition entre l'Homo sapiens guidé par la raison et l'animal guidé par l'instinct, longtemps considérée comme une vérité – tout simplement, elle n'existe pas. »</a:t>
            </a:r>
            <a:endParaRPr lang="de-DE" sz="2200" dirty="0"/>
          </a:p>
        </p:txBody>
      </p:sp>
    </p:spTree>
    <p:extLst>
      <p:ext uri="{BB962C8B-B14F-4D97-AF65-F5344CB8AC3E}">
        <p14:creationId xmlns:p14="http://schemas.microsoft.com/office/powerpoint/2010/main" val="40874669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9B07D7D-38B1-4402-ADD6-F51D897B897D}"/>
              </a:ext>
            </a:extLst>
          </p:cNvPr>
          <p:cNvSpPr>
            <a:spLocks noGrp="1"/>
          </p:cNvSpPr>
          <p:nvPr>
            <p:ph type="title"/>
          </p:nvPr>
        </p:nvSpPr>
        <p:spPr>
          <a:solidFill>
            <a:srgbClr val="FFEBAF"/>
          </a:solidFill>
        </p:spPr>
        <p:txBody>
          <a:bodyPr/>
          <a:lstStyle/>
          <a:p>
            <a:r>
              <a:rPr lang="de-DE" b="1" dirty="0"/>
              <a:t>La conscience des animaux</a:t>
            </a:r>
          </a:p>
        </p:txBody>
      </p:sp>
      <p:sp>
        <p:nvSpPr>
          <p:cNvPr id="6" name="Foliennummernplatzhalter 5">
            <a:extLst>
              <a:ext uri="{FF2B5EF4-FFF2-40B4-BE49-F238E27FC236}">
                <a16:creationId xmlns:a16="http://schemas.microsoft.com/office/drawing/2014/main" id="{53FB09C2-1E4B-4F77-894C-DB8E0F09F99E}"/>
              </a:ext>
            </a:extLst>
          </p:cNvPr>
          <p:cNvSpPr>
            <a:spLocks noGrp="1"/>
          </p:cNvSpPr>
          <p:nvPr>
            <p:ph type="sldNum" sz="quarter" idx="12"/>
          </p:nvPr>
        </p:nvSpPr>
        <p:spPr/>
        <p:txBody>
          <a:bodyPr/>
          <a:lstStyle/>
          <a:p>
            <a:fld id="{0FCB7232-05D0-44FB-949F-A4D45C9708DF}" type="slidenum">
              <a:rPr lang="de-DE" smtClean="0"/>
              <a:t>32</a:t>
            </a:fld>
            <a:endParaRPr lang="de-DE"/>
          </a:p>
        </p:txBody>
      </p:sp>
      <p:pic>
        <p:nvPicPr>
          <p:cNvPr id="8" name="Inhaltsplatzhalter 7">
            <a:extLst>
              <a:ext uri="{FF2B5EF4-FFF2-40B4-BE49-F238E27FC236}">
                <a16:creationId xmlns:a16="http://schemas.microsoft.com/office/drawing/2014/main" id="{7225DF9E-0EDA-4BF3-AAEE-64DDFE8DE1B2}"/>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157954" y="1573376"/>
            <a:ext cx="5062354" cy="4351338"/>
          </a:xfrm>
        </p:spPr>
      </p:pic>
      <p:sp>
        <p:nvSpPr>
          <p:cNvPr id="9" name="Textfeld 8">
            <a:extLst>
              <a:ext uri="{FF2B5EF4-FFF2-40B4-BE49-F238E27FC236}">
                <a16:creationId xmlns:a16="http://schemas.microsoft.com/office/drawing/2014/main" id="{E1091D90-8CD1-4676-A852-E58374EB2A69}"/>
              </a:ext>
            </a:extLst>
          </p:cNvPr>
          <p:cNvSpPr txBox="1"/>
          <p:nvPr/>
        </p:nvSpPr>
        <p:spPr>
          <a:xfrm>
            <a:off x="6737131" y="2172466"/>
            <a:ext cx="4296915" cy="3170099"/>
          </a:xfrm>
          <a:prstGeom prst="rect">
            <a:avLst/>
          </a:prstGeom>
          <a:noFill/>
        </p:spPr>
        <p:txBody>
          <a:bodyPr wrap="square" rtlCol="0">
            <a:spAutoFit/>
          </a:bodyPr>
          <a:lstStyle/>
          <a:p>
            <a:r>
              <a:rPr lang="fr-FR" sz="2500" dirty="0"/>
              <a:t>Il suffit de le regarder une seule fois dans les yeux pour comprendre : </a:t>
            </a:r>
          </a:p>
          <a:p>
            <a:endParaRPr lang="fr-FR" sz="2500" dirty="0"/>
          </a:p>
          <a:p>
            <a:r>
              <a:rPr lang="fr-FR" sz="2500" dirty="0"/>
              <a:t>un animal comprend, </a:t>
            </a:r>
          </a:p>
          <a:p>
            <a:r>
              <a:rPr lang="fr-FR" sz="2500" dirty="0"/>
              <a:t>un animal ressent, </a:t>
            </a:r>
          </a:p>
          <a:p>
            <a:r>
              <a:rPr lang="fr-FR" sz="2500" dirty="0"/>
              <a:t>un animal pense.</a:t>
            </a:r>
          </a:p>
          <a:p>
            <a:endParaRPr lang="fr-FR" sz="2500" dirty="0"/>
          </a:p>
        </p:txBody>
      </p:sp>
    </p:spTree>
    <p:extLst>
      <p:ext uri="{BB962C8B-B14F-4D97-AF65-F5344CB8AC3E}">
        <p14:creationId xmlns:p14="http://schemas.microsoft.com/office/powerpoint/2010/main" val="14193380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5DE3690-D19C-40AE-9EC9-760F06DB3546}"/>
              </a:ext>
            </a:extLst>
          </p:cNvPr>
          <p:cNvSpPr>
            <a:spLocks noGrp="1"/>
          </p:cNvSpPr>
          <p:nvPr>
            <p:ph type="title"/>
          </p:nvPr>
        </p:nvSpPr>
        <p:spPr/>
        <p:txBody>
          <a:bodyPr>
            <a:normAutofit/>
          </a:bodyPr>
          <a:lstStyle/>
          <a:p>
            <a:r>
              <a:rPr lang="fr-FR" dirty="0"/>
              <a:t>Peuples natifs et communication animale</a:t>
            </a:r>
            <a:br>
              <a:rPr lang="de-DE" dirty="0"/>
            </a:br>
            <a:r>
              <a:rPr lang="fr-FR" sz="3100" dirty="0"/>
              <a:t>Les idées clés du lien indigène avec la nature</a:t>
            </a:r>
            <a:endParaRPr lang="de-DE" sz="3100" dirty="0"/>
          </a:p>
        </p:txBody>
      </p:sp>
      <p:sp>
        <p:nvSpPr>
          <p:cNvPr id="6" name="Foliennummernplatzhalter 5">
            <a:extLst>
              <a:ext uri="{FF2B5EF4-FFF2-40B4-BE49-F238E27FC236}">
                <a16:creationId xmlns:a16="http://schemas.microsoft.com/office/drawing/2014/main" id="{BB52A48D-79C9-447A-9315-E8F3CAC46803}"/>
              </a:ext>
            </a:extLst>
          </p:cNvPr>
          <p:cNvSpPr>
            <a:spLocks noGrp="1"/>
          </p:cNvSpPr>
          <p:nvPr>
            <p:ph type="sldNum" sz="quarter" idx="12"/>
          </p:nvPr>
        </p:nvSpPr>
        <p:spPr/>
        <p:txBody>
          <a:bodyPr/>
          <a:lstStyle/>
          <a:p>
            <a:fld id="{0FCB7232-05D0-44FB-949F-A4D45C9708DF}" type="slidenum">
              <a:rPr lang="de-DE" smtClean="0"/>
              <a:t>33</a:t>
            </a:fld>
            <a:endParaRPr lang="de-DE"/>
          </a:p>
        </p:txBody>
      </p:sp>
    </p:spTree>
    <p:extLst>
      <p:ext uri="{BB962C8B-B14F-4D97-AF65-F5344CB8AC3E}">
        <p14:creationId xmlns:p14="http://schemas.microsoft.com/office/powerpoint/2010/main" val="146160737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a:extLst>
            <a:ext uri="{FF2B5EF4-FFF2-40B4-BE49-F238E27FC236}">
              <a16:creationId xmlns:a16="http://schemas.microsoft.com/office/drawing/2014/main" id="{74BE3C1A-04E1-E5A2-B477-CD6945CA331D}"/>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E991DBB0-88D7-DA68-A3E3-56D34C83AABA}"/>
              </a:ext>
            </a:extLst>
          </p:cNvPr>
          <p:cNvSpPr>
            <a:spLocks noGrp="1"/>
          </p:cNvSpPr>
          <p:nvPr>
            <p:ph type="title"/>
          </p:nvPr>
        </p:nvSpPr>
        <p:spPr/>
        <p:txBody>
          <a:bodyPr>
            <a:normAutofit/>
          </a:bodyPr>
          <a:lstStyle/>
          <a:p>
            <a:r>
              <a:rPr lang="fr-FR" dirty="0"/>
              <a:t>Peuples natifs et communication animale</a:t>
            </a:r>
            <a:br>
              <a:rPr lang="de-DE" dirty="0"/>
            </a:br>
            <a:r>
              <a:rPr lang="fr-FR" sz="3100" dirty="0"/>
              <a:t>Les idées clés du lien indigène avec la nature</a:t>
            </a:r>
            <a:endParaRPr lang="de-DE" sz="3100" dirty="0"/>
          </a:p>
        </p:txBody>
      </p:sp>
      <p:sp>
        <p:nvSpPr>
          <p:cNvPr id="3" name="Inhaltsplatzhalter 2">
            <a:extLst>
              <a:ext uri="{FF2B5EF4-FFF2-40B4-BE49-F238E27FC236}">
                <a16:creationId xmlns:a16="http://schemas.microsoft.com/office/drawing/2014/main" id="{66E9FFCC-6DB3-7305-673B-D279B4F5A149}"/>
              </a:ext>
            </a:extLst>
          </p:cNvPr>
          <p:cNvSpPr>
            <a:spLocks noGrp="1"/>
          </p:cNvSpPr>
          <p:nvPr>
            <p:ph idx="1"/>
          </p:nvPr>
        </p:nvSpPr>
        <p:spPr/>
        <p:txBody>
          <a:bodyPr>
            <a:normAutofit/>
          </a:bodyPr>
          <a:lstStyle/>
          <a:p>
            <a:pPr marL="0" indent="0" algn="ctr">
              <a:buNone/>
            </a:pPr>
            <a:endParaRPr lang="de-DE" dirty="0"/>
          </a:p>
          <a:p>
            <a:pPr marL="0" indent="0" algn="ctr">
              <a:buNone/>
            </a:pPr>
            <a:r>
              <a:rPr lang="fr-FR" dirty="0"/>
              <a:t>Dans le monde occidental, la nature est souvent vue comme une ressource, ou comme un objet séparé de l'humain.</a:t>
            </a:r>
          </a:p>
          <a:p>
            <a:pPr marL="0" indent="0">
              <a:buNone/>
            </a:pPr>
            <a:endParaRPr lang="de-DE" dirty="0"/>
          </a:p>
        </p:txBody>
      </p:sp>
      <p:sp>
        <p:nvSpPr>
          <p:cNvPr id="6" name="Foliennummernplatzhalter 5">
            <a:extLst>
              <a:ext uri="{FF2B5EF4-FFF2-40B4-BE49-F238E27FC236}">
                <a16:creationId xmlns:a16="http://schemas.microsoft.com/office/drawing/2014/main" id="{3D8A10AA-336F-F043-2AA2-200209AB8892}"/>
              </a:ext>
            </a:extLst>
          </p:cNvPr>
          <p:cNvSpPr>
            <a:spLocks noGrp="1"/>
          </p:cNvSpPr>
          <p:nvPr>
            <p:ph type="sldNum" sz="quarter" idx="12"/>
          </p:nvPr>
        </p:nvSpPr>
        <p:spPr/>
        <p:txBody>
          <a:bodyPr/>
          <a:lstStyle/>
          <a:p>
            <a:fld id="{0FCB7232-05D0-44FB-949F-A4D45C9708DF}" type="slidenum">
              <a:rPr lang="de-DE" smtClean="0"/>
              <a:t>34</a:t>
            </a:fld>
            <a:endParaRPr lang="de-DE"/>
          </a:p>
        </p:txBody>
      </p:sp>
    </p:spTree>
    <p:extLst>
      <p:ext uri="{BB962C8B-B14F-4D97-AF65-F5344CB8AC3E}">
        <p14:creationId xmlns:p14="http://schemas.microsoft.com/office/powerpoint/2010/main" val="389692819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a:extLst>
            <a:ext uri="{FF2B5EF4-FFF2-40B4-BE49-F238E27FC236}">
              <a16:creationId xmlns:a16="http://schemas.microsoft.com/office/drawing/2014/main" id="{7CFAB573-F4BB-3015-2989-A2E4A33CFD42}"/>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58B3E16C-801E-850A-8B86-C7F78900458F}"/>
              </a:ext>
            </a:extLst>
          </p:cNvPr>
          <p:cNvSpPr>
            <a:spLocks noGrp="1"/>
          </p:cNvSpPr>
          <p:nvPr>
            <p:ph type="title"/>
          </p:nvPr>
        </p:nvSpPr>
        <p:spPr/>
        <p:txBody>
          <a:bodyPr>
            <a:normAutofit/>
          </a:bodyPr>
          <a:lstStyle/>
          <a:p>
            <a:r>
              <a:rPr lang="fr-FR" dirty="0"/>
              <a:t>Peuples natifs et communication animale</a:t>
            </a:r>
            <a:br>
              <a:rPr lang="de-DE" dirty="0"/>
            </a:br>
            <a:r>
              <a:rPr lang="fr-FR" sz="3100" dirty="0"/>
              <a:t>Les idées clés du lien indigène avec la nature</a:t>
            </a:r>
            <a:endParaRPr lang="de-DE" sz="3100" dirty="0"/>
          </a:p>
        </p:txBody>
      </p:sp>
      <p:sp>
        <p:nvSpPr>
          <p:cNvPr id="3" name="Inhaltsplatzhalter 2">
            <a:extLst>
              <a:ext uri="{FF2B5EF4-FFF2-40B4-BE49-F238E27FC236}">
                <a16:creationId xmlns:a16="http://schemas.microsoft.com/office/drawing/2014/main" id="{6F67F367-34FE-3844-E4AB-A6DAA4497C7B}"/>
              </a:ext>
            </a:extLst>
          </p:cNvPr>
          <p:cNvSpPr>
            <a:spLocks noGrp="1"/>
          </p:cNvSpPr>
          <p:nvPr>
            <p:ph idx="1"/>
          </p:nvPr>
        </p:nvSpPr>
        <p:spPr/>
        <p:txBody>
          <a:bodyPr>
            <a:normAutofit/>
          </a:bodyPr>
          <a:lstStyle/>
          <a:p>
            <a:pPr marL="0" indent="0" algn="ctr">
              <a:buNone/>
            </a:pPr>
            <a:endParaRPr lang="de-DE" dirty="0"/>
          </a:p>
          <a:p>
            <a:pPr marL="0" indent="0" algn="ctr">
              <a:buNone/>
            </a:pPr>
            <a:r>
              <a:rPr lang="fr-FR" dirty="0"/>
              <a:t>Dans le monde occidental, la nature est souvent vue comme une ressource, ou comme un objet séparé de l'humain.</a:t>
            </a:r>
          </a:p>
          <a:p>
            <a:pPr marL="0" indent="0">
              <a:buNone/>
            </a:pPr>
            <a:endParaRPr lang="de-DE" dirty="0"/>
          </a:p>
          <a:p>
            <a:pPr marL="0" indent="0">
              <a:buNone/>
            </a:pPr>
            <a:r>
              <a:rPr lang="fr-FR" dirty="0"/>
              <a:t>La pensée indigène repose plutôt sur ces principes </a:t>
            </a:r>
            <a:r>
              <a:rPr lang="de-DE" dirty="0"/>
              <a:t>:</a:t>
            </a:r>
          </a:p>
          <a:p>
            <a:pPr lvl="0"/>
            <a:r>
              <a:rPr lang="fr-FR" sz="2400" b="1" dirty="0"/>
              <a:t>Pas de séparation : </a:t>
            </a:r>
            <a:r>
              <a:rPr lang="fr-FR" sz="2400" dirty="0"/>
              <a:t>Les peuples indigènes se voient comme faisant partie d'un grand cycle. Tout – des plantes et animaux jusqu'aux rivières et pierres – est vu comme animé et égal.</a:t>
            </a:r>
          </a:p>
        </p:txBody>
      </p:sp>
      <p:sp>
        <p:nvSpPr>
          <p:cNvPr id="6" name="Foliennummernplatzhalter 5">
            <a:extLst>
              <a:ext uri="{FF2B5EF4-FFF2-40B4-BE49-F238E27FC236}">
                <a16:creationId xmlns:a16="http://schemas.microsoft.com/office/drawing/2014/main" id="{B236D277-B607-BBF1-FC92-74D89C31B260}"/>
              </a:ext>
            </a:extLst>
          </p:cNvPr>
          <p:cNvSpPr>
            <a:spLocks noGrp="1"/>
          </p:cNvSpPr>
          <p:nvPr>
            <p:ph type="sldNum" sz="quarter" idx="12"/>
          </p:nvPr>
        </p:nvSpPr>
        <p:spPr/>
        <p:txBody>
          <a:bodyPr/>
          <a:lstStyle/>
          <a:p>
            <a:fld id="{0FCB7232-05D0-44FB-949F-A4D45C9708DF}" type="slidenum">
              <a:rPr lang="de-DE" smtClean="0"/>
              <a:t>35</a:t>
            </a:fld>
            <a:endParaRPr lang="de-DE"/>
          </a:p>
        </p:txBody>
      </p:sp>
    </p:spTree>
    <p:extLst>
      <p:ext uri="{BB962C8B-B14F-4D97-AF65-F5344CB8AC3E}">
        <p14:creationId xmlns:p14="http://schemas.microsoft.com/office/powerpoint/2010/main" val="719458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a:extLst>
            <a:ext uri="{FF2B5EF4-FFF2-40B4-BE49-F238E27FC236}">
              <a16:creationId xmlns:a16="http://schemas.microsoft.com/office/drawing/2014/main" id="{1AA3B680-993A-5CD0-2E01-6F31388771E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391C1227-37D1-7647-D98F-88D9AA5C1DC5}"/>
              </a:ext>
            </a:extLst>
          </p:cNvPr>
          <p:cNvSpPr>
            <a:spLocks noGrp="1"/>
          </p:cNvSpPr>
          <p:nvPr>
            <p:ph type="title"/>
          </p:nvPr>
        </p:nvSpPr>
        <p:spPr/>
        <p:txBody>
          <a:bodyPr>
            <a:normAutofit/>
          </a:bodyPr>
          <a:lstStyle/>
          <a:p>
            <a:r>
              <a:rPr lang="fr-FR" dirty="0"/>
              <a:t>Peuples natifs et communication animale</a:t>
            </a:r>
            <a:br>
              <a:rPr lang="de-DE" dirty="0"/>
            </a:br>
            <a:r>
              <a:rPr lang="fr-FR" sz="3100" dirty="0"/>
              <a:t>Les idées clés du lien indigène avec la nature</a:t>
            </a:r>
            <a:endParaRPr lang="de-DE" sz="3100" dirty="0"/>
          </a:p>
        </p:txBody>
      </p:sp>
      <p:sp>
        <p:nvSpPr>
          <p:cNvPr id="3" name="Inhaltsplatzhalter 2">
            <a:extLst>
              <a:ext uri="{FF2B5EF4-FFF2-40B4-BE49-F238E27FC236}">
                <a16:creationId xmlns:a16="http://schemas.microsoft.com/office/drawing/2014/main" id="{AA3FE074-6D23-49D5-9A7B-5D172A3E1016}"/>
              </a:ext>
            </a:extLst>
          </p:cNvPr>
          <p:cNvSpPr>
            <a:spLocks noGrp="1"/>
          </p:cNvSpPr>
          <p:nvPr>
            <p:ph idx="1"/>
          </p:nvPr>
        </p:nvSpPr>
        <p:spPr/>
        <p:txBody>
          <a:bodyPr>
            <a:normAutofit lnSpcReduction="10000"/>
          </a:bodyPr>
          <a:lstStyle/>
          <a:p>
            <a:pPr marL="0" indent="0" algn="ctr">
              <a:buNone/>
            </a:pPr>
            <a:endParaRPr lang="de-DE" dirty="0"/>
          </a:p>
          <a:p>
            <a:pPr marL="0" indent="0" algn="ctr">
              <a:buNone/>
            </a:pPr>
            <a:r>
              <a:rPr lang="fr-FR" dirty="0"/>
              <a:t>Dans le monde occidental, la nature est souvent vue comme une ressource, ou comme un objet séparé de l'humain.</a:t>
            </a:r>
          </a:p>
          <a:p>
            <a:pPr marL="0" indent="0">
              <a:buNone/>
            </a:pPr>
            <a:endParaRPr lang="de-DE" dirty="0"/>
          </a:p>
          <a:p>
            <a:pPr marL="0" indent="0">
              <a:buNone/>
            </a:pPr>
            <a:r>
              <a:rPr lang="fr-FR" dirty="0"/>
              <a:t>La pensée indigène repose plutôt sur ces principes </a:t>
            </a:r>
            <a:r>
              <a:rPr lang="de-DE" dirty="0"/>
              <a:t>:</a:t>
            </a:r>
          </a:p>
          <a:p>
            <a:pPr lvl="0"/>
            <a:r>
              <a:rPr lang="fr-FR" sz="2400" b="1" dirty="0"/>
              <a:t>Pas de séparation : </a:t>
            </a:r>
            <a:r>
              <a:rPr lang="fr-FR" sz="2400" dirty="0"/>
              <a:t>Les peuples indigènes se voient comme faisant partie d'un grand cycle. Tout – des plantes et animaux jusqu'aux rivières et pierres – est vu comme animé et égal.</a:t>
            </a:r>
          </a:p>
          <a:p>
            <a:pPr lvl="0"/>
            <a:r>
              <a:rPr lang="fr-FR" sz="2400" b="1" dirty="0"/>
              <a:t>Transfert de savoir par résonance : </a:t>
            </a:r>
            <a:r>
              <a:rPr lang="fr-FR" sz="2400" dirty="0"/>
              <a:t>Les informations ne sont pas transmises seulement par le langage, mais par une attitude intérieure de réciprocité, d'écoute et d'humilité. La nature est un professeur actif et coopératif.</a:t>
            </a:r>
          </a:p>
        </p:txBody>
      </p:sp>
      <p:sp>
        <p:nvSpPr>
          <p:cNvPr id="6" name="Foliennummernplatzhalter 5">
            <a:extLst>
              <a:ext uri="{FF2B5EF4-FFF2-40B4-BE49-F238E27FC236}">
                <a16:creationId xmlns:a16="http://schemas.microsoft.com/office/drawing/2014/main" id="{AD82FD3F-CE46-716A-5811-07DA126A0AAB}"/>
              </a:ext>
            </a:extLst>
          </p:cNvPr>
          <p:cNvSpPr>
            <a:spLocks noGrp="1"/>
          </p:cNvSpPr>
          <p:nvPr>
            <p:ph type="sldNum" sz="quarter" idx="12"/>
          </p:nvPr>
        </p:nvSpPr>
        <p:spPr/>
        <p:txBody>
          <a:bodyPr/>
          <a:lstStyle/>
          <a:p>
            <a:fld id="{0FCB7232-05D0-44FB-949F-A4D45C9708DF}" type="slidenum">
              <a:rPr lang="de-DE" smtClean="0"/>
              <a:t>36</a:t>
            </a:fld>
            <a:endParaRPr lang="de-DE"/>
          </a:p>
        </p:txBody>
      </p:sp>
    </p:spTree>
    <p:extLst>
      <p:ext uri="{BB962C8B-B14F-4D97-AF65-F5344CB8AC3E}">
        <p14:creationId xmlns:p14="http://schemas.microsoft.com/office/powerpoint/2010/main" val="50430791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5DE3690-D19C-40AE-9EC9-760F06DB3546}"/>
              </a:ext>
            </a:extLst>
          </p:cNvPr>
          <p:cNvSpPr>
            <a:spLocks noGrp="1"/>
          </p:cNvSpPr>
          <p:nvPr>
            <p:ph type="title"/>
          </p:nvPr>
        </p:nvSpPr>
        <p:spPr/>
        <p:txBody>
          <a:bodyPr/>
          <a:lstStyle/>
          <a:p>
            <a:r>
              <a:rPr lang="fr-FR" dirty="0"/>
              <a:t>Peuples natifs et communication animale</a:t>
            </a:r>
          </a:p>
        </p:txBody>
      </p:sp>
      <p:sp>
        <p:nvSpPr>
          <p:cNvPr id="3" name="Inhaltsplatzhalter 2">
            <a:extLst>
              <a:ext uri="{FF2B5EF4-FFF2-40B4-BE49-F238E27FC236}">
                <a16:creationId xmlns:a16="http://schemas.microsoft.com/office/drawing/2014/main" id="{005D4BFE-2FA7-419D-8D8F-A6AD18F8DD1E}"/>
              </a:ext>
            </a:extLst>
          </p:cNvPr>
          <p:cNvSpPr>
            <a:spLocks noGrp="1"/>
          </p:cNvSpPr>
          <p:nvPr>
            <p:ph idx="1"/>
          </p:nvPr>
        </p:nvSpPr>
        <p:spPr>
          <a:xfrm>
            <a:off x="838199" y="1600378"/>
            <a:ext cx="10515600" cy="4351338"/>
          </a:xfrm>
        </p:spPr>
        <p:txBody>
          <a:bodyPr>
            <a:normAutofit/>
          </a:bodyPr>
          <a:lstStyle/>
          <a:p>
            <a:pPr marL="0" indent="0">
              <a:buNone/>
            </a:pPr>
            <a:r>
              <a:rPr lang="fr-FR" sz="2500" dirty="0"/>
              <a:t>Les cultures indigènes ne décrivent pas la communication avec la nature comme un don surnaturel.</a:t>
            </a:r>
            <a:endParaRPr lang="de-DE" sz="2500" dirty="0"/>
          </a:p>
        </p:txBody>
      </p:sp>
      <p:sp>
        <p:nvSpPr>
          <p:cNvPr id="6" name="Foliennummernplatzhalter 5">
            <a:extLst>
              <a:ext uri="{FF2B5EF4-FFF2-40B4-BE49-F238E27FC236}">
                <a16:creationId xmlns:a16="http://schemas.microsoft.com/office/drawing/2014/main" id="{BB52A48D-79C9-447A-9315-E8F3CAC46803}"/>
              </a:ext>
            </a:extLst>
          </p:cNvPr>
          <p:cNvSpPr>
            <a:spLocks noGrp="1"/>
          </p:cNvSpPr>
          <p:nvPr>
            <p:ph type="sldNum" sz="quarter" idx="12"/>
          </p:nvPr>
        </p:nvSpPr>
        <p:spPr/>
        <p:txBody>
          <a:bodyPr/>
          <a:lstStyle/>
          <a:p>
            <a:fld id="{0FCB7232-05D0-44FB-949F-A4D45C9708DF}" type="slidenum">
              <a:rPr lang="de-DE" smtClean="0"/>
              <a:t>37</a:t>
            </a:fld>
            <a:endParaRPr lang="de-DE"/>
          </a:p>
        </p:txBody>
      </p:sp>
      <p:pic>
        <p:nvPicPr>
          <p:cNvPr id="5" name="Grafik 4">
            <a:extLst>
              <a:ext uri="{FF2B5EF4-FFF2-40B4-BE49-F238E27FC236}">
                <a16:creationId xmlns:a16="http://schemas.microsoft.com/office/drawing/2014/main" id="{D31D7455-C3F1-47A1-8E7B-232E550672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19448" y="2214810"/>
            <a:ext cx="5791200" cy="3939223"/>
          </a:xfrm>
          <a:prstGeom prst="rect">
            <a:avLst/>
          </a:prstGeom>
        </p:spPr>
      </p:pic>
      <p:sp>
        <p:nvSpPr>
          <p:cNvPr id="7" name="Textfeld 6">
            <a:extLst>
              <a:ext uri="{FF2B5EF4-FFF2-40B4-BE49-F238E27FC236}">
                <a16:creationId xmlns:a16="http://schemas.microsoft.com/office/drawing/2014/main" id="{D947A3C5-E6FE-49A1-8C34-EAA0B379DE0E}"/>
              </a:ext>
            </a:extLst>
          </p:cNvPr>
          <p:cNvSpPr txBox="1"/>
          <p:nvPr/>
        </p:nvSpPr>
        <p:spPr>
          <a:xfrm>
            <a:off x="838198" y="3022564"/>
            <a:ext cx="3405352" cy="2123658"/>
          </a:xfrm>
          <a:prstGeom prst="rect">
            <a:avLst/>
          </a:prstGeom>
          <a:noFill/>
        </p:spPr>
        <p:txBody>
          <a:bodyPr wrap="square" rtlCol="0">
            <a:spAutoFit/>
          </a:bodyPr>
          <a:lstStyle/>
          <a:p>
            <a:r>
              <a:rPr lang="fr-FR" sz="2200" dirty="0"/>
              <a:t>Elles voient cette connexion comme : « le mode de fonctionnement d'origine de notre cerveau ».</a:t>
            </a:r>
          </a:p>
          <a:p>
            <a:endParaRPr lang="fr-FR" sz="2200" dirty="0"/>
          </a:p>
          <a:p>
            <a:r>
              <a:rPr lang="de-DE" sz="2200" dirty="0"/>
              <a:t> </a:t>
            </a:r>
          </a:p>
        </p:txBody>
      </p:sp>
    </p:spTree>
    <p:extLst>
      <p:ext uri="{BB962C8B-B14F-4D97-AF65-F5344CB8AC3E}">
        <p14:creationId xmlns:p14="http://schemas.microsoft.com/office/powerpoint/2010/main" val="137082595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5DE3690-D19C-40AE-9EC9-760F06DB3546}"/>
              </a:ext>
            </a:extLst>
          </p:cNvPr>
          <p:cNvSpPr>
            <a:spLocks noGrp="1"/>
          </p:cNvSpPr>
          <p:nvPr>
            <p:ph type="title"/>
          </p:nvPr>
        </p:nvSpPr>
        <p:spPr/>
        <p:txBody>
          <a:bodyPr/>
          <a:lstStyle/>
          <a:p>
            <a:r>
              <a:rPr lang="fr-FR" dirty="0"/>
              <a:t>Peuples natifs et communication animale</a:t>
            </a:r>
            <a:endParaRPr lang="de-DE" dirty="0"/>
          </a:p>
        </p:txBody>
      </p:sp>
      <p:sp>
        <p:nvSpPr>
          <p:cNvPr id="3" name="Inhaltsplatzhalter 2">
            <a:extLst>
              <a:ext uri="{FF2B5EF4-FFF2-40B4-BE49-F238E27FC236}">
                <a16:creationId xmlns:a16="http://schemas.microsoft.com/office/drawing/2014/main" id="{005D4BFE-2FA7-419D-8D8F-A6AD18F8DD1E}"/>
              </a:ext>
            </a:extLst>
          </p:cNvPr>
          <p:cNvSpPr>
            <a:spLocks noGrp="1"/>
          </p:cNvSpPr>
          <p:nvPr>
            <p:ph idx="1"/>
          </p:nvPr>
        </p:nvSpPr>
        <p:spPr/>
        <p:txBody>
          <a:bodyPr>
            <a:normAutofit/>
          </a:bodyPr>
          <a:lstStyle/>
          <a:p>
            <a:pPr marL="0" indent="0">
              <a:buNone/>
            </a:pPr>
            <a:endParaRPr lang="de-DE" dirty="0"/>
          </a:p>
          <a:p>
            <a:pPr marL="0" indent="0">
              <a:buNone/>
            </a:pPr>
            <a:endParaRPr lang="de-DE" dirty="0"/>
          </a:p>
        </p:txBody>
      </p:sp>
      <p:sp>
        <p:nvSpPr>
          <p:cNvPr id="6" name="Foliennummernplatzhalter 5">
            <a:extLst>
              <a:ext uri="{FF2B5EF4-FFF2-40B4-BE49-F238E27FC236}">
                <a16:creationId xmlns:a16="http://schemas.microsoft.com/office/drawing/2014/main" id="{BB52A48D-79C9-447A-9315-E8F3CAC46803}"/>
              </a:ext>
            </a:extLst>
          </p:cNvPr>
          <p:cNvSpPr>
            <a:spLocks noGrp="1"/>
          </p:cNvSpPr>
          <p:nvPr>
            <p:ph type="sldNum" sz="quarter" idx="12"/>
          </p:nvPr>
        </p:nvSpPr>
        <p:spPr/>
        <p:txBody>
          <a:bodyPr/>
          <a:lstStyle/>
          <a:p>
            <a:fld id="{0FCB7232-05D0-44FB-949F-A4D45C9708DF}" type="slidenum">
              <a:rPr lang="de-DE" smtClean="0"/>
              <a:t>38</a:t>
            </a:fld>
            <a:endParaRPr lang="de-DE"/>
          </a:p>
        </p:txBody>
      </p:sp>
      <p:pic>
        <p:nvPicPr>
          <p:cNvPr id="5" name="Grafik 4">
            <a:extLst>
              <a:ext uri="{FF2B5EF4-FFF2-40B4-BE49-F238E27FC236}">
                <a16:creationId xmlns:a16="http://schemas.microsoft.com/office/drawing/2014/main" id="{B09C5DEF-E182-45C0-9CE0-C9C5A99F0F1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9068" y="1512942"/>
            <a:ext cx="6639911" cy="4979933"/>
          </a:xfrm>
          <a:prstGeom prst="rect">
            <a:avLst/>
          </a:prstGeom>
        </p:spPr>
      </p:pic>
      <p:sp>
        <p:nvSpPr>
          <p:cNvPr id="7" name="Textfeld 6">
            <a:extLst>
              <a:ext uri="{FF2B5EF4-FFF2-40B4-BE49-F238E27FC236}">
                <a16:creationId xmlns:a16="http://schemas.microsoft.com/office/drawing/2014/main" id="{5F0A85F1-F899-4EA6-AAD5-3D274F7401D9}"/>
              </a:ext>
            </a:extLst>
          </p:cNvPr>
          <p:cNvSpPr txBox="1"/>
          <p:nvPr/>
        </p:nvSpPr>
        <p:spPr>
          <a:xfrm>
            <a:off x="7924801" y="1509712"/>
            <a:ext cx="3779519" cy="923330"/>
          </a:xfrm>
          <a:prstGeom prst="rect">
            <a:avLst/>
          </a:prstGeom>
          <a:noFill/>
        </p:spPr>
        <p:txBody>
          <a:bodyPr wrap="square" rtlCol="0">
            <a:spAutoFit/>
          </a:bodyPr>
          <a:lstStyle/>
          <a:p>
            <a:r>
              <a:rPr lang="en-US" b="1" dirty="0"/>
              <a:t>Bima </a:t>
            </a:r>
            <a:r>
              <a:rPr lang="en-US" b="1" dirty="0" err="1"/>
              <a:t>Inuma</a:t>
            </a:r>
            <a:r>
              <a:rPr lang="en-US" dirty="0"/>
              <a:t> Artiste et curandero </a:t>
            </a:r>
            <a:r>
              <a:rPr lang="en-US" dirty="0" err="1"/>
              <a:t>traditionnel</a:t>
            </a:r>
            <a:r>
              <a:rPr lang="en-US" dirty="0"/>
              <a:t> Shipibo-</a:t>
            </a:r>
            <a:r>
              <a:rPr lang="en-US" dirty="0" err="1"/>
              <a:t>Conibo</a:t>
            </a:r>
            <a:r>
              <a:rPr lang="en-US" dirty="0"/>
              <a:t>, </a:t>
            </a:r>
            <a:r>
              <a:rPr lang="en-US" dirty="0" err="1"/>
              <a:t>Amazonie</a:t>
            </a:r>
            <a:r>
              <a:rPr lang="en-US" dirty="0"/>
              <a:t>, </a:t>
            </a:r>
            <a:r>
              <a:rPr lang="en-US" dirty="0" err="1"/>
              <a:t>Pérou</a:t>
            </a:r>
            <a:endParaRPr lang="en-US" dirty="0"/>
          </a:p>
        </p:txBody>
      </p:sp>
    </p:spTree>
    <p:extLst>
      <p:ext uri="{BB962C8B-B14F-4D97-AF65-F5344CB8AC3E}">
        <p14:creationId xmlns:p14="http://schemas.microsoft.com/office/powerpoint/2010/main" val="124738797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5DE3690-D19C-40AE-9EC9-760F06DB3546}"/>
              </a:ext>
            </a:extLst>
          </p:cNvPr>
          <p:cNvSpPr>
            <a:spLocks noGrp="1"/>
          </p:cNvSpPr>
          <p:nvPr>
            <p:ph type="title"/>
          </p:nvPr>
        </p:nvSpPr>
        <p:spPr/>
        <p:txBody>
          <a:bodyPr/>
          <a:lstStyle/>
          <a:p>
            <a:r>
              <a:rPr lang="fr-FR" dirty="0"/>
              <a:t>Peuples natifs et communication animale</a:t>
            </a:r>
            <a:endParaRPr lang="de-DE" dirty="0"/>
          </a:p>
        </p:txBody>
      </p:sp>
      <p:sp>
        <p:nvSpPr>
          <p:cNvPr id="3" name="Inhaltsplatzhalter 2">
            <a:extLst>
              <a:ext uri="{FF2B5EF4-FFF2-40B4-BE49-F238E27FC236}">
                <a16:creationId xmlns:a16="http://schemas.microsoft.com/office/drawing/2014/main" id="{005D4BFE-2FA7-419D-8D8F-A6AD18F8DD1E}"/>
              </a:ext>
            </a:extLst>
          </p:cNvPr>
          <p:cNvSpPr>
            <a:spLocks noGrp="1"/>
          </p:cNvSpPr>
          <p:nvPr>
            <p:ph idx="1"/>
          </p:nvPr>
        </p:nvSpPr>
        <p:spPr/>
        <p:txBody>
          <a:bodyPr>
            <a:normAutofit/>
          </a:bodyPr>
          <a:lstStyle/>
          <a:p>
            <a:pPr marL="0" indent="0">
              <a:buNone/>
            </a:pPr>
            <a:endParaRPr lang="de-DE" dirty="0"/>
          </a:p>
          <a:p>
            <a:pPr marL="0" indent="0">
              <a:buNone/>
            </a:pPr>
            <a:endParaRPr lang="de-DE" dirty="0"/>
          </a:p>
        </p:txBody>
      </p:sp>
      <p:sp>
        <p:nvSpPr>
          <p:cNvPr id="6" name="Foliennummernplatzhalter 5">
            <a:extLst>
              <a:ext uri="{FF2B5EF4-FFF2-40B4-BE49-F238E27FC236}">
                <a16:creationId xmlns:a16="http://schemas.microsoft.com/office/drawing/2014/main" id="{BB52A48D-79C9-447A-9315-E8F3CAC46803}"/>
              </a:ext>
            </a:extLst>
          </p:cNvPr>
          <p:cNvSpPr>
            <a:spLocks noGrp="1"/>
          </p:cNvSpPr>
          <p:nvPr>
            <p:ph type="sldNum" sz="quarter" idx="12"/>
          </p:nvPr>
        </p:nvSpPr>
        <p:spPr/>
        <p:txBody>
          <a:bodyPr/>
          <a:lstStyle/>
          <a:p>
            <a:fld id="{0FCB7232-05D0-44FB-949F-A4D45C9708DF}" type="slidenum">
              <a:rPr lang="de-DE" smtClean="0"/>
              <a:t>39</a:t>
            </a:fld>
            <a:endParaRPr lang="de-DE"/>
          </a:p>
        </p:txBody>
      </p:sp>
      <p:pic>
        <p:nvPicPr>
          <p:cNvPr id="8" name="Grafik 7">
            <a:extLst>
              <a:ext uri="{FF2B5EF4-FFF2-40B4-BE49-F238E27FC236}">
                <a16:creationId xmlns:a16="http://schemas.microsoft.com/office/drawing/2014/main" id="{F4E271E1-CACB-4574-BCFD-D0639DF4AB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50029" y="1583370"/>
            <a:ext cx="4691942" cy="4691942"/>
          </a:xfrm>
          <a:prstGeom prst="rect">
            <a:avLst/>
          </a:prstGeom>
        </p:spPr>
      </p:pic>
    </p:spTree>
    <p:extLst>
      <p:ext uri="{BB962C8B-B14F-4D97-AF65-F5344CB8AC3E}">
        <p14:creationId xmlns:p14="http://schemas.microsoft.com/office/powerpoint/2010/main" val="182810166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5DE3690-D19C-40AE-9EC9-760F06DB3546}"/>
              </a:ext>
            </a:extLst>
          </p:cNvPr>
          <p:cNvSpPr>
            <a:spLocks noGrp="1"/>
          </p:cNvSpPr>
          <p:nvPr>
            <p:ph type="title"/>
          </p:nvPr>
        </p:nvSpPr>
        <p:spPr>
          <a:xfrm>
            <a:off x="947928" y="2766218"/>
            <a:ext cx="10515600" cy="1325563"/>
          </a:xfrm>
        </p:spPr>
        <p:txBody>
          <a:bodyPr>
            <a:normAutofit fontScale="90000"/>
          </a:bodyPr>
          <a:lstStyle/>
          <a:p>
            <a:br>
              <a:rPr lang="de-DE" b="1" dirty="0"/>
            </a:br>
            <a:r>
              <a:rPr lang="fr-FR" b="1" dirty="0"/>
              <a:t>Comment fonctionne la communication animale ?</a:t>
            </a:r>
            <a:br>
              <a:rPr lang="de-DE" b="1" dirty="0"/>
            </a:br>
            <a:endParaRPr lang="de-DE" b="1" dirty="0"/>
          </a:p>
        </p:txBody>
      </p:sp>
      <p:sp>
        <p:nvSpPr>
          <p:cNvPr id="6" name="Foliennummernplatzhalter 5">
            <a:extLst>
              <a:ext uri="{FF2B5EF4-FFF2-40B4-BE49-F238E27FC236}">
                <a16:creationId xmlns:a16="http://schemas.microsoft.com/office/drawing/2014/main" id="{BB52A48D-79C9-447A-9315-E8F3CAC46803}"/>
              </a:ext>
            </a:extLst>
          </p:cNvPr>
          <p:cNvSpPr>
            <a:spLocks noGrp="1"/>
          </p:cNvSpPr>
          <p:nvPr>
            <p:ph type="sldNum" sz="quarter" idx="12"/>
          </p:nvPr>
        </p:nvSpPr>
        <p:spPr/>
        <p:txBody>
          <a:bodyPr/>
          <a:lstStyle/>
          <a:p>
            <a:fld id="{0FCB7232-05D0-44FB-949F-A4D45C9708DF}" type="slidenum">
              <a:rPr lang="de-DE" smtClean="0"/>
              <a:t>40</a:t>
            </a:fld>
            <a:endParaRPr lang="de-DE"/>
          </a:p>
        </p:txBody>
      </p:sp>
    </p:spTree>
    <p:extLst>
      <p:ext uri="{BB962C8B-B14F-4D97-AF65-F5344CB8AC3E}">
        <p14:creationId xmlns:p14="http://schemas.microsoft.com/office/powerpoint/2010/main" val="277049034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a:extLst>
            <a:ext uri="{FF2B5EF4-FFF2-40B4-BE49-F238E27FC236}">
              <a16:creationId xmlns:a16="http://schemas.microsoft.com/office/drawing/2014/main" id="{694E3FFE-31CC-DDA4-515C-9AB693829EA5}"/>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B573DBCC-6906-3A27-8179-B072FE2B5CF4}"/>
              </a:ext>
            </a:extLst>
          </p:cNvPr>
          <p:cNvSpPr>
            <a:spLocks noGrp="1"/>
          </p:cNvSpPr>
          <p:nvPr>
            <p:ph type="title"/>
          </p:nvPr>
        </p:nvSpPr>
        <p:spPr/>
        <p:txBody>
          <a:bodyPr>
            <a:normAutofit fontScale="90000"/>
          </a:bodyPr>
          <a:lstStyle/>
          <a:p>
            <a:br>
              <a:rPr lang="de-DE" dirty="0"/>
            </a:br>
            <a:r>
              <a:rPr lang="fr-FR" dirty="0"/>
              <a:t>Comment fonctionne la communication animale ?</a:t>
            </a:r>
            <a:br>
              <a:rPr lang="de-DE" dirty="0"/>
            </a:br>
            <a:r>
              <a:rPr lang="de-DE" sz="3300" dirty="0"/>
              <a:t>Devons-nous tous devenir chamanes ?</a:t>
            </a:r>
            <a:br>
              <a:rPr lang="de-DE" dirty="0"/>
            </a:br>
            <a:endParaRPr lang="de-DE" dirty="0"/>
          </a:p>
        </p:txBody>
      </p:sp>
      <p:sp>
        <p:nvSpPr>
          <p:cNvPr id="3" name="Inhaltsplatzhalter 2">
            <a:extLst>
              <a:ext uri="{FF2B5EF4-FFF2-40B4-BE49-F238E27FC236}">
                <a16:creationId xmlns:a16="http://schemas.microsoft.com/office/drawing/2014/main" id="{672324BA-DC11-6542-9670-FBE4F9365FC7}"/>
              </a:ext>
            </a:extLst>
          </p:cNvPr>
          <p:cNvSpPr>
            <a:spLocks noGrp="1"/>
          </p:cNvSpPr>
          <p:nvPr>
            <p:ph idx="1"/>
          </p:nvPr>
        </p:nvSpPr>
        <p:spPr>
          <a:xfrm>
            <a:off x="838200" y="1838626"/>
            <a:ext cx="3819144" cy="4351338"/>
          </a:xfrm>
        </p:spPr>
        <p:txBody>
          <a:bodyPr>
            <a:normAutofit/>
          </a:bodyPr>
          <a:lstStyle/>
          <a:p>
            <a:pPr marL="0" indent="0">
              <a:buNone/>
            </a:pPr>
            <a:r>
              <a:rPr lang="fr-FR" sz="2000" dirty="0"/>
              <a:t>La communication animale repose sur : </a:t>
            </a:r>
            <a:br>
              <a:rPr lang="fr-FR" sz="2000" dirty="0"/>
            </a:br>
            <a:r>
              <a:rPr lang="fr-FR" sz="2000" u="sng" dirty="0"/>
              <a:t>une synchronisation énergétique</a:t>
            </a:r>
            <a:r>
              <a:rPr lang="fr-FR" sz="2000" dirty="0"/>
              <a:t>. </a:t>
            </a:r>
          </a:p>
          <a:p>
            <a:pPr marL="0" indent="0">
              <a:buNone/>
            </a:pPr>
            <a:endParaRPr lang="fr-FR" sz="2000" dirty="0"/>
          </a:p>
          <a:p>
            <a:pPr marL="0" indent="0">
              <a:buNone/>
            </a:pPr>
            <a:endParaRPr lang="fr-FR" sz="2000" dirty="0"/>
          </a:p>
          <a:p>
            <a:pPr marL="0" indent="0">
              <a:buNone/>
            </a:pPr>
            <a:r>
              <a:rPr lang="fr-FR" sz="2000" dirty="0"/>
              <a:t>Comparable aux ondes radio qui se règlent sur la même fréquence.</a:t>
            </a:r>
            <a:endParaRPr lang="de-DE" sz="2000" dirty="0"/>
          </a:p>
          <a:p>
            <a:pPr marL="0" indent="0">
              <a:buNone/>
            </a:pPr>
            <a:endParaRPr lang="de-DE" sz="2000" dirty="0"/>
          </a:p>
        </p:txBody>
      </p:sp>
      <p:sp>
        <p:nvSpPr>
          <p:cNvPr id="6" name="Foliennummernplatzhalter 5">
            <a:extLst>
              <a:ext uri="{FF2B5EF4-FFF2-40B4-BE49-F238E27FC236}">
                <a16:creationId xmlns:a16="http://schemas.microsoft.com/office/drawing/2014/main" id="{D00B4E87-D8F9-6E94-EE27-70BAD0C8A1F9}"/>
              </a:ext>
            </a:extLst>
          </p:cNvPr>
          <p:cNvSpPr>
            <a:spLocks noGrp="1"/>
          </p:cNvSpPr>
          <p:nvPr>
            <p:ph type="sldNum" sz="quarter" idx="12"/>
          </p:nvPr>
        </p:nvSpPr>
        <p:spPr/>
        <p:txBody>
          <a:bodyPr/>
          <a:lstStyle/>
          <a:p>
            <a:fld id="{0FCB7232-05D0-44FB-949F-A4D45C9708DF}" type="slidenum">
              <a:rPr lang="de-DE" smtClean="0"/>
              <a:t>41</a:t>
            </a:fld>
            <a:endParaRPr lang="de-DE"/>
          </a:p>
        </p:txBody>
      </p:sp>
      <p:pic>
        <p:nvPicPr>
          <p:cNvPr id="5" name="Grafik 4">
            <a:extLst>
              <a:ext uri="{FF2B5EF4-FFF2-40B4-BE49-F238E27FC236}">
                <a16:creationId xmlns:a16="http://schemas.microsoft.com/office/drawing/2014/main" id="{181BD3DE-460C-1425-83B1-B1C6303E75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54466" y="1838626"/>
            <a:ext cx="6499334" cy="4332889"/>
          </a:xfrm>
          <a:prstGeom prst="rect">
            <a:avLst/>
          </a:prstGeom>
        </p:spPr>
      </p:pic>
    </p:spTree>
    <p:extLst>
      <p:ext uri="{BB962C8B-B14F-4D97-AF65-F5344CB8AC3E}">
        <p14:creationId xmlns:p14="http://schemas.microsoft.com/office/powerpoint/2010/main" val="328763478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5DE3690-D19C-40AE-9EC9-760F06DB3546}"/>
              </a:ext>
            </a:extLst>
          </p:cNvPr>
          <p:cNvSpPr>
            <a:spLocks noGrp="1"/>
          </p:cNvSpPr>
          <p:nvPr>
            <p:ph type="title"/>
          </p:nvPr>
        </p:nvSpPr>
        <p:spPr/>
        <p:txBody>
          <a:bodyPr>
            <a:normAutofit fontScale="90000"/>
          </a:bodyPr>
          <a:lstStyle/>
          <a:p>
            <a:r>
              <a:rPr lang="fr-FR" dirty="0"/>
              <a:t>Comment fonctionne la communication animale ? </a:t>
            </a:r>
            <a:br>
              <a:rPr lang="de-DE" dirty="0"/>
            </a:br>
            <a:r>
              <a:rPr lang="de-DE" sz="3000" dirty="0"/>
              <a:t>Les ondes cérébrales</a:t>
            </a:r>
          </a:p>
        </p:txBody>
      </p:sp>
      <p:pic>
        <p:nvPicPr>
          <p:cNvPr id="5" name="Inhaltsplatzhalter 4">
            <a:extLst>
              <a:ext uri="{FF2B5EF4-FFF2-40B4-BE49-F238E27FC236}">
                <a16:creationId xmlns:a16="http://schemas.microsoft.com/office/drawing/2014/main" id="{F3926BA5-BE90-4CB7-9AD7-439EF08E9CA3}"/>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838200" y="1847850"/>
            <a:ext cx="4351338" cy="4351338"/>
          </a:xfrm>
        </p:spPr>
      </p:pic>
      <p:sp>
        <p:nvSpPr>
          <p:cNvPr id="6" name="Foliennummernplatzhalter 5">
            <a:extLst>
              <a:ext uri="{FF2B5EF4-FFF2-40B4-BE49-F238E27FC236}">
                <a16:creationId xmlns:a16="http://schemas.microsoft.com/office/drawing/2014/main" id="{BB52A48D-79C9-447A-9315-E8F3CAC46803}"/>
              </a:ext>
            </a:extLst>
          </p:cNvPr>
          <p:cNvSpPr>
            <a:spLocks noGrp="1"/>
          </p:cNvSpPr>
          <p:nvPr>
            <p:ph type="sldNum" sz="quarter" idx="12"/>
          </p:nvPr>
        </p:nvSpPr>
        <p:spPr/>
        <p:txBody>
          <a:bodyPr/>
          <a:lstStyle/>
          <a:p>
            <a:fld id="{0FCB7232-05D0-44FB-949F-A4D45C9708DF}" type="slidenum">
              <a:rPr lang="de-DE" smtClean="0"/>
              <a:t>42</a:t>
            </a:fld>
            <a:endParaRPr lang="de-DE"/>
          </a:p>
        </p:txBody>
      </p:sp>
    </p:spTree>
    <p:extLst>
      <p:ext uri="{BB962C8B-B14F-4D97-AF65-F5344CB8AC3E}">
        <p14:creationId xmlns:p14="http://schemas.microsoft.com/office/powerpoint/2010/main" val="280895523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a:extLst>
            <a:ext uri="{FF2B5EF4-FFF2-40B4-BE49-F238E27FC236}">
              <a16:creationId xmlns:a16="http://schemas.microsoft.com/office/drawing/2014/main" id="{E749CD6D-23D5-6607-A1BD-56B5D53FC65B}"/>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B185F68C-4CDB-9C8D-9194-32B86F312708}"/>
              </a:ext>
            </a:extLst>
          </p:cNvPr>
          <p:cNvSpPr>
            <a:spLocks noGrp="1"/>
          </p:cNvSpPr>
          <p:nvPr>
            <p:ph type="title"/>
          </p:nvPr>
        </p:nvSpPr>
        <p:spPr/>
        <p:txBody>
          <a:bodyPr>
            <a:normAutofit fontScale="90000"/>
          </a:bodyPr>
          <a:lstStyle/>
          <a:p>
            <a:r>
              <a:rPr lang="fr-FR" dirty="0"/>
              <a:t>Comment fonctionne la communication animale ? </a:t>
            </a:r>
            <a:br>
              <a:rPr lang="de-DE" dirty="0"/>
            </a:br>
            <a:r>
              <a:rPr lang="de-DE" sz="3000" dirty="0"/>
              <a:t>Les ondes cérébrales</a:t>
            </a:r>
          </a:p>
        </p:txBody>
      </p:sp>
      <p:pic>
        <p:nvPicPr>
          <p:cNvPr id="5" name="Inhaltsplatzhalter 4">
            <a:extLst>
              <a:ext uri="{FF2B5EF4-FFF2-40B4-BE49-F238E27FC236}">
                <a16:creationId xmlns:a16="http://schemas.microsoft.com/office/drawing/2014/main" id="{0E7965B1-B4FD-8A8A-43B6-52DC18B3D854}"/>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838200" y="1847850"/>
            <a:ext cx="4351338" cy="4351338"/>
          </a:xfrm>
        </p:spPr>
      </p:pic>
      <p:sp>
        <p:nvSpPr>
          <p:cNvPr id="6" name="Foliennummernplatzhalter 5">
            <a:extLst>
              <a:ext uri="{FF2B5EF4-FFF2-40B4-BE49-F238E27FC236}">
                <a16:creationId xmlns:a16="http://schemas.microsoft.com/office/drawing/2014/main" id="{E85D5C0A-F42A-ACF9-2D68-8EAB7E1BBBEA}"/>
              </a:ext>
            </a:extLst>
          </p:cNvPr>
          <p:cNvSpPr>
            <a:spLocks noGrp="1"/>
          </p:cNvSpPr>
          <p:nvPr>
            <p:ph type="sldNum" sz="quarter" idx="12"/>
          </p:nvPr>
        </p:nvSpPr>
        <p:spPr/>
        <p:txBody>
          <a:bodyPr/>
          <a:lstStyle/>
          <a:p>
            <a:fld id="{0FCB7232-05D0-44FB-949F-A4D45C9708DF}" type="slidenum">
              <a:rPr lang="de-DE" smtClean="0"/>
              <a:t>43</a:t>
            </a:fld>
            <a:endParaRPr lang="de-DE"/>
          </a:p>
        </p:txBody>
      </p:sp>
      <p:sp>
        <p:nvSpPr>
          <p:cNvPr id="7" name="Textfeld 6">
            <a:extLst>
              <a:ext uri="{FF2B5EF4-FFF2-40B4-BE49-F238E27FC236}">
                <a16:creationId xmlns:a16="http://schemas.microsoft.com/office/drawing/2014/main" id="{54AAAC4B-F55A-D9D4-F8F6-12E20F3580A9}"/>
              </a:ext>
            </a:extLst>
          </p:cNvPr>
          <p:cNvSpPr txBox="1"/>
          <p:nvPr/>
        </p:nvSpPr>
        <p:spPr>
          <a:xfrm>
            <a:off x="5349766" y="4340841"/>
            <a:ext cx="5181600" cy="923330"/>
          </a:xfrm>
          <a:prstGeom prst="rect">
            <a:avLst/>
          </a:prstGeom>
          <a:noFill/>
        </p:spPr>
        <p:txBody>
          <a:bodyPr wrap="square" rtlCol="0" anchor="b">
            <a:spAutoFit/>
          </a:bodyPr>
          <a:lstStyle/>
          <a:p>
            <a:pPr marL="285750" indent="-285750">
              <a:buFont typeface="Arial" panose="020B0604020202020204" pitchFamily="34" charset="0"/>
              <a:buChar char="•"/>
            </a:pPr>
            <a:r>
              <a:rPr lang="fr-FR" b="1" dirty="0"/>
              <a:t>Ondes Bêta (13 – 30 Hz) : </a:t>
            </a:r>
            <a:r>
              <a:rPr lang="fr-FR" dirty="0"/>
              <a:t>Dominent l'état de veille normal, pendant le traitement actif de l'information et la concentration.</a:t>
            </a:r>
          </a:p>
        </p:txBody>
      </p:sp>
    </p:spTree>
    <p:extLst>
      <p:ext uri="{BB962C8B-B14F-4D97-AF65-F5344CB8AC3E}">
        <p14:creationId xmlns:p14="http://schemas.microsoft.com/office/powerpoint/2010/main" val="284375561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a:extLst>
            <a:ext uri="{FF2B5EF4-FFF2-40B4-BE49-F238E27FC236}">
              <a16:creationId xmlns:a16="http://schemas.microsoft.com/office/drawing/2014/main" id="{5FBB1083-C8A0-4082-62F6-BC5882B67F57}"/>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335F74E2-67B9-1CF5-262E-CBC12431C92C}"/>
              </a:ext>
            </a:extLst>
          </p:cNvPr>
          <p:cNvSpPr>
            <a:spLocks noGrp="1"/>
          </p:cNvSpPr>
          <p:nvPr>
            <p:ph type="title"/>
          </p:nvPr>
        </p:nvSpPr>
        <p:spPr/>
        <p:txBody>
          <a:bodyPr>
            <a:normAutofit fontScale="90000"/>
          </a:bodyPr>
          <a:lstStyle/>
          <a:p>
            <a:r>
              <a:rPr lang="fr-FR" dirty="0"/>
              <a:t>Comment fonctionne la communication animale ? </a:t>
            </a:r>
            <a:br>
              <a:rPr lang="de-DE" dirty="0"/>
            </a:br>
            <a:r>
              <a:rPr lang="de-DE" sz="3000" dirty="0"/>
              <a:t>Les ondes cérébrales</a:t>
            </a:r>
          </a:p>
        </p:txBody>
      </p:sp>
      <p:pic>
        <p:nvPicPr>
          <p:cNvPr id="5" name="Inhaltsplatzhalter 4">
            <a:extLst>
              <a:ext uri="{FF2B5EF4-FFF2-40B4-BE49-F238E27FC236}">
                <a16:creationId xmlns:a16="http://schemas.microsoft.com/office/drawing/2014/main" id="{B4CF7072-4511-B8BE-469C-76E6DCA30334}"/>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838200" y="1847850"/>
            <a:ext cx="4351338" cy="4351338"/>
          </a:xfrm>
        </p:spPr>
      </p:pic>
      <p:sp>
        <p:nvSpPr>
          <p:cNvPr id="6" name="Foliennummernplatzhalter 5">
            <a:extLst>
              <a:ext uri="{FF2B5EF4-FFF2-40B4-BE49-F238E27FC236}">
                <a16:creationId xmlns:a16="http://schemas.microsoft.com/office/drawing/2014/main" id="{B8D17942-3241-668E-EB23-A3B9C68402FE}"/>
              </a:ext>
            </a:extLst>
          </p:cNvPr>
          <p:cNvSpPr>
            <a:spLocks noGrp="1"/>
          </p:cNvSpPr>
          <p:nvPr>
            <p:ph type="sldNum" sz="quarter" idx="12"/>
          </p:nvPr>
        </p:nvSpPr>
        <p:spPr/>
        <p:txBody>
          <a:bodyPr/>
          <a:lstStyle/>
          <a:p>
            <a:fld id="{0FCB7232-05D0-44FB-949F-A4D45C9708DF}" type="slidenum">
              <a:rPr lang="de-DE" smtClean="0"/>
              <a:t>44</a:t>
            </a:fld>
            <a:endParaRPr lang="de-DE"/>
          </a:p>
        </p:txBody>
      </p:sp>
      <p:sp>
        <p:nvSpPr>
          <p:cNvPr id="7" name="Textfeld 6">
            <a:extLst>
              <a:ext uri="{FF2B5EF4-FFF2-40B4-BE49-F238E27FC236}">
                <a16:creationId xmlns:a16="http://schemas.microsoft.com/office/drawing/2014/main" id="{C8F0BC16-23DD-5FD7-E91C-AE79F008B8F6}"/>
              </a:ext>
            </a:extLst>
          </p:cNvPr>
          <p:cNvSpPr txBox="1"/>
          <p:nvPr/>
        </p:nvSpPr>
        <p:spPr>
          <a:xfrm>
            <a:off x="5349766" y="3509845"/>
            <a:ext cx="5181600" cy="1754326"/>
          </a:xfrm>
          <a:prstGeom prst="rect">
            <a:avLst/>
          </a:prstGeom>
          <a:noFill/>
        </p:spPr>
        <p:txBody>
          <a:bodyPr wrap="square" rtlCol="0" anchor="b">
            <a:spAutoFit/>
          </a:bodyPr>
          <a:lstStyle/>
          <a:p>
            <a:pPr marL="285750" indent="-285750">
              <a:buFont typeface="Arial" panose="020B0604020202020204" pitchFamily="34" charset="0"/>
              <a:buChar char="•"/>
            </a:pPr>
            <a:r>
              <a:rPr lang="fr-FR" b="1" dirty="0"/>
              <a:t>Ondes Alpha (8 – 12 Hz) : </a:t>
            </a:r>
            <a:r>
              <a:rPr lang="fr-FR" dirty="0"/>
              <a:t>Apparaissent yeux fermés, au repos ou en méditation. Elles reflètent un esprit détendu, mais éveillé.</a:t>
            </a:r>
          </a:p>
          <a:p>
            <a:pPr marL="285750" indent="-285750">
              <a:buFont typeface="Arial" panose="020B0604020202020204" pitchFamily="34" charset="0"/>
              <a:buChar char="•"/>
            </a:pPr>
            <a:r>
              <a:rPr lang="fr-FR" b="1" dirty="0"/>
              <a:t>Ondes Bêta (13 – 30 Hz) : </a:t>
            </a:r>
            <a:r>
              <a:rPr lang="fr-FR" dirty="0"/>
              <a:t>Dominent l'état de veille normal, pendant le traitement actif de l'information et la concentration.</a:t>
            </a:r>
          </a:p>
        </p:txBody>
      </p:sp>
    </p:spTree>
    <p:extLst>
      <p:ext uri="{BB962C8B-B14F-4D97-AF65-F5344CB8AC3E}">
        <p14:creationId xmlns:p14="http://schemas.microsoft.com/office/powerpoint/2010/main" val="119670539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a:extLst>
            <a:ext uri="{FF2B5EF4-FFF2-40B4-BE49-F238E27FC236}">
              <a16:creationId xmlns:a16="http://schemas.microsoft.com/office/drawing/2014/main" id="{01D01652-1031-AB53-45FF-5C616C8DE305}"/>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1A96C50D-2E29-3E92-FDE0-4329FF106F19}"/>
              </a:ext>
            </a:extLst>
          </p:cNvPr>
          <p:cNvSpPr>
            <a:spLocks noGrp="1"/>
          </p:cNvSpPr>
          <p:nvPr>
            <p:ph type="title"/>
          </p:nvPr>
        </p:nvSpPr>
        <p:spPr/>
        <p:txBody>
          <a:bodyPr>
            <a:normAutofit fontScale="90000"/>
          </a:bodyPr>
          <a:lstStyle/>
          <a:p>
            <a:r>
              <a:rPr lang="fr-FR" dirty="0"/>
              <a:t>Comment fonctionne la communication animale ? </a:t>
            </a:r>
            <a:br>
              <a:rPr lang="de-DE" dirty="0"/>
            </a:br>
            <a:r>
              <a:rPr lang="de-DE" sz="3000" dirty="0"/>
              <a:t>Les ondes cérébrales</a:t>
            </a:r>
          </a:p>
        </p:txBody>
      </p:sp>
      <p:pic>
        <p:nvPicPr>
          <p:cNvPr id="5" name="Inhaltsplatzhalter 4">
            <a:extLst>
              <a:ext uri="{FF2B5EF4-FFF2-40B4-BE49-F238E27FC236}">
                <a16:creationId xmlns:a16="http://schemas.microsoft.com/office/drawing/2014/main" id="{DEF70EDC-D548-6BF9-460C-EB696C2F2F25}"/>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838200" y="1847850"/>
            <a:ext cx="4351338" cy="4351338"/>
          </a:xfrm>
        </p:spPr>
      </p:pic>
      <p:sp>
        <p:nvSpPr>
          <p:cNvPr id="6" name="Foliennummernplatzhalter 5">
            <a:extLst>
              <a:ext uri="{FF2B5EF4-FFF2-40B4-BE49-F238E27FC236}">
                <a16:creationId xmlns:a16="http://schemas.microsoft.com/office/drawing/2014/main" id="{5BEBD8F8-61E8-8330-7413-CDC597B2D8A3}"/>
              </a:ext>
            </a:extLst>
          </p:cNvPr>
          <p:cNvSpPr>
            <a:spLocks noGrp="1"/>
          </p:cNvSpPr>
          <p:nvPr>
            <p:ph type="sldNum" sz="quarter" idx="12"/>
          </p:nvPr>
        </p:nvSpPr>
        <p:spPr/>
        <p:txBody>
          <a:bodyPr/>
          <a:lstStyle/>
          <a:p>
            <a:fld id="{0FCB7232-05D0-44FB-949F-A4D45C9708DF}" type="slidenum">
              <a:rPr lang="de-DE" smtClean="0"/>
              <a:t>45</a:t>
            </a:fld>
            <a:endParaRPr lang="de-DE"/>
          </a:p>
        </p:txBody>
      </p:sp>
      <p:sp>
        <p:nvSpPr>
          <p:cNvPr id="7" name="Textfeld 6">
            <a:extLst>
              <a:ext uri="{FF2B5EF4-FFF2-40B4-BE49-F238E27FC236}">
                <a16:creationId xmlns:a16="http://schemas.microsoft.com/office/drawing/2014/main" id="{33890354-95BE-29F3-6651-898753741F9C}"/>
              </a:ext>
            </a:extLst>
          </p:cNvPr>
          <p:cNvSpPr txBox="1"/>
          <p:nvPr/>
        </p:nvSpPr>
        <p:spPr>
          <a:xfrm>
            <a:off x="5349766" y="2678848"/>
            <a:ext cx="5181600" cy="2585323"/>
          </a:xfrm>
          <a:prstGeom prst="rect">
            <a:avLst/>
          </a:prstGeom>
          <a:noFill/>
        </p:spPr>
        <p:txBody>
          <a:bodyPr wrap="square" rtlCol="0" anchor="b">
            <a:spAutoFit/>
          </a:bodyPr>
          <a:lstStyle/>
          <a:p>
            <a:pPr marL="285750" indent="-285750">
              <a:buFont typeface="Arial" panose="020B0604020202020204" pitchFamily="34" charset="0"/>
              <a:buChar char="•"/>
            </a:pPr>
            <a:r>
              <a:rPr lang="fr-FR" b="1" dirty="0"/>
              <a:t>Ondes Thêta (4 – 8 Hz) : </a:t>
            </a:r>
            <a:r>
              <a:rPr lang="fr-FR" dirty="0"/>
              <a:t>Phases de sommeil léger, méditation profonde ou rêverie. Favorisent la créativité et l'accès à l'inconscient.</a:t>
            </a:r>
          </a:p>
          <a:p>
            <a:pPr marL="285750" indent="-285750">
              <a:buFont typeface="Arial" panose="020B0604020202020204" pitchFamily="34" charset="0"/>
              <a:buChar char="•"/>
            </a:pPr>
            <a:r>
              <a:rPr lang="fr-FR" b="1" dirty="0"/>
              <a:t>Ondes Alpha (8 – 12 Hz) : </a:t>
            </a:r>
            <a:r>
              <a:rPr lang="fr-FR" dirty="0"/>
              <a:t>Apparaissent yeux fermés, au repos ou en méditation. Elles reflètent un esprit détendu, mais éveillé.</a:t>
            </a:r>
          </a:p>
          <a:p>
            <a:pPr marL="285750" indent="-285750">
              <a:buFont typeface="Arial" panose="020B0604020202020204" pitchFamily="34" charset="0"/>
              <a:buChar char="•"/>
            </a:pPr>
            <a:r>
              <a:rPr lang="fr-FR" b="1" dirty="0"/>
              <a:t>Ondes Bêta (13 – 30 Hz) : </a:t>
            </a:r>
            <a:r>
              <a:rPr lang="fr-FR" dirty="0"/>
              <a:t>Dominent l'état de veille normal, pendant le traitement actif de l'information et la concentration.</a:t>
            </a:r>
          </a:p>
        </p:txBody>
      </p:sp>
    </p:spTree>
    <p:extLst>
      <p:ext uri="{BB962C8B-B14F-4D97-AF65-F5344CB8AC3E}">
        <p14:creationId xmlns:p14="http://schemas.microsoft.com/office/powerpoint/2010/main" val="291450046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a:extLst>
            <a:ext uri="{FF2B5EF4-FFF2-40B4-BE49-F238E27FC236}">
              <a16:creationId xmlns:a16="http://schemas.microsoft.com/office/drawing/2014/main" id="{C19BC082-84D7-8BBE-FACC-26D9B8E8DBDC}"/>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A8E05F40-3F6D-9BE0-3E7C-05E2749C0E48}"/>
              </a:ext>
            </a:extLst>
          </p:cNvPr>
          <p:cNvSpPr>
            <a:spLocks noGrp="1"/>
          </p:cNvSpPr>
          <p:nvPr>
            <p:ph type="title"/>
          </p:nvPr>
        </p:nvSpPr>
        <p:spPr/>
        <p:txBody>
          <a:bodyPr>
            <a:normAutofit fontScale="90000"/>
          </a:bodyPr>
          <a:lstStyle/>
          <a:p>
            <a:r>
              <a:rPr lang="fr-FR" dirty="0"/>
              <a:t>Comment fonctionne la communication animale ? </a:t>
            </a:r>
            <a:br>
              <a:rPr lang="de-DE" dirty="0"/>
            </a:br>
            <a:r>
              <a:rPr lang="de-DE" sz="3000" dirty="0"/>
              <a:t>Les ondes cérébrales</a:t>
            </a:r>
          </a:p>
        </p:txBody>
      </p:sp>
      <p:pic>
        <p:nvPicPr>
          <p:cNvPr id="5" name="Inhaltsplatzhalter 4">
            <a:extLst>
              <a:ext uri="{FF2B5EF4-FFF2-40B4-BE49-F238E27FC236}">
                <a16:creationId xmlns:a16="http://schemas.microsoft.com/office/drawing/2014/main" id="{DFFBD02E-7A15-53EC-B684-F2E7EADAC68C}"/>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838200" y="1847850"/>
            <a:ext cx="4351338" cy="4351338"/>
          </a:xfrm>
        </p:spPr>
      </p:pic>
      <p:sp>
        <p:nvSpPr>
          <p:cNvPr id="6" name="Foliennummernplatzhalter 5">
            <a:extLst>
              <a:ext uri="{FF2B5EF4-FFF2-40B4-BE49-F238E27FC236}">
                <a16:creationId xmlns:a16="http://schemas.microsoft.com/office/drawing/2014/main" id="{04E92462-A6D5-1430-D73F-5EBAD3A7FC21}"/>
              </a:ext>
            </a:extLst>
          </p:cNvPr>
          <p:cNvSpPr>
            <a:spLocks noGrp="1"/>
          </p:cNvSpPr>
          <p:nvPr>
            <p:ph type="sldNum" sz="quarter" idx="12"/>
          </p:nvPr>
        </p:nvSpPr>
        <p:spPr/>
        <p:txBody>
          <a:bodyPr/>
          <a:lstStyle/>
          <a:p>
            <a:fld id="{0FCB7232-05D0-44FB-949F-A4D45C9708DF}" type="slidenum">
              <a:rPr lang="de-DE" smtClean="0"/>
              <a:t>46</a:t>
            </a:fld>
            <a:endParaRPr lang="de-DE"/>
          </a:p>
        </p:txBody>
      </p:sp>
      <p:sp>
        <p:nvSpPr>
          <p:cNvPr id="7" name="Textfeld 6">
            <a:extLst>
              <a:ext uri="{FF2B5EF4-FFF2-40B4-BE49-F238E27FC236}">
                <a16:creationId xmlns:a16="http://schemas.microsoft.com/office/drawing/2014/main" id="{A58B104C-A00A-D981-0E11-C2298866DC5C}"/>
              </a:ext>
            </a:extLst>
          </p:cNvPr>
          <p:cNvSpPr txBox="1"/>
          <p:nvPr/>
        </p:nvSpPr>
        <p:spPr>
          <a:xfrm>
            <a:off x="5349766" y="1847851"/>
            <a:ext cx="5181600" cy="3416320"/>
          </a:xfrm>
          <a:prstGeom prst="rect">
            <a:avLst/>
          </a:prstGeom>
          <a:noFill/>
        </p:spPr>
        <p:txBody>
          <a:bodyPr wrap="square" rtlCol="0" anchor="b">
            <a:spAutoFit/>
          </a:bodyPr>
          <a:lstStyle/>
          <a:p>
            <a:pPr marL="285750" indent="-285750">
              <a:buFont typeface="Arial" panose="020B0604020202020204" pitchFamily="34" charset="0"/>
              <a:buChar char="•"/>
            </a:pPr>
            <a:r>
              <a:rPr lang="fr-FR" b="1" dirty="0"/>
              <a:t>Ondes Delta (0,5 – 4 Hz) : </a:t>
            </a:r>
            <a:r>
              <a:rPr lang="fr-FR" dirty="0"/>
              <a:t>Sommeil profond ou transe – servent à la régénération et à la guérison du corps.</a:t>
            </a:r>
          </a:p>
          <a:p>
            <a:pPr marL="285750" indent="-285750">
              <a:buFont typeface="Arial" panose="020B0604020202020204" pitchFamily="34" charset="0"/>
              <a:buChar char="•"/>
            </a:pPr>
            <a:r>
              <a:rPr lang="fr-FR" b="1" dirty="0"/>
              <a:t>Ondes Thêta (4 – 8 Hz) : </a:t>
            </a:r>
            <a:r>
              <a:rPr lang="fr-FR" dirty="0"/>
              <a:t>Phases de sommeil léger, méditation profonde ou rêverie. Favorisent la créativité et l'accès à l'inconscient.</a:t>
            </a:r>
          </a:p>
          <a:p>
            <a:pPr marL="285750" indent="-285750">
              <a:buFont typeface="Arial" panose="020B0604020202020204" pitchFamily="34" charset="0"/>
              <a:buChar char="•"/>
            </a:pPr>
            <a:r>
              <a:rPr lang="fr-FR" b="1" dirty="0"/>
              <a:t>Ondes Alpha (8 – 12 Hz) : </a:t>
            </a:r>
            <a:r>
              <a:rPr lang="fr-FR" dirty="0"/>
              <a:t>Apparaissent yeux fermés, au repos ou en méditation. Elles reflètent un esprit détendu, mais éveillé.</a:t>
            </a:r>
          </a:p>
          <a:p>
            <a:pPr marL="285750" indent="-285750">
              <a:buFont typeface="Arial" panose="020B0604020202020204" pitchFamily="34" charset="0"/>
              <a:buChar char="•"/>
            </a:pPr>
            <a:r>
              <a:rPr lang="fr-FR" b="1" dirty="0"/>
              <a:t>Ondes Bêta (13 – 30 Hz) : </a:t>
            </a:r>
            <a:r>
              <a:rPr lang="fr-FR" dirty="0"/>
              <a:t>Dominent l'état de veille normal, pendant le traitement actif de l'information et la concentration.</a:t>
            </a:r>
          </a:p>
        </p:txBody>
      </p:sp>
    </p:spTree>
    <p:extLst>
      <p:ext uri="{BB962C8B-B14F-4D97-AF65-F5344CB8AC3E}">
        <p14:creationId xmlns:p14="http://schemas.microsoft.com/office/powerpoint/2010/main" val="299108554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5DE3690-D19C-40AE-9EC9-760F06DB3546}"/>
              </a:ext>
            </a:extLst>
          </p:cNvPr>
          <p:cNvSpPr>
            <a:spLocks noGrp="1"/>
          </p:cNvSpPr>
          <p:nvPr>
            <p:ph type="title"/>
          </p:nvPr>
        </p:nvSpPr>
        <p:spPr>
          <a:xfrm>
            <a:off x="312420" y="365125"/>
            <a:ext cx="11567160" cy="1325563"/>
          </a:xfrm>
        </p:spPr>
        <p:txBody>
          <a:bodyPr/>
          <a:lstStyle/>
          <a:p>
            <a:pPr algn="ctr"/>
            <a:r>
              <a:rPr lang="fr-FR" dirty="0"/>
              <a:t>Comment fonctionne la communication animale ?</a:t>
            </a:r>
          </a:p>
        </p:txBody>
      </p:sp>
      <p:sp>
        <p:nvSpPr>
          <p:cNvPr id="3" name="Inhaltsplatzhalter 2">
            <a:extLst>
              <a:ext uri="{FF2B5EF4-FFF2-40B4-BE49-F238E27FC236}">
                <a16:creationId xmlns:a16="http://schemas.microsoft.com/office/drawing/2014/main" id="{005D4BFE-2FA7-419D-8D8F-A6AD18F8DD1E}"/>
              </a:ext>
            </a:extLst>
          </p:cNvPr>
          <p:cNvSpPr>
            <a:spLocks noGrp="1"/>
          </p:cNvSpPr>
          <p:nvPr>
            <p:ph idx="1"/>
          </p:nvPr>
        </p:nvSpPr>
        <p:spPr>
          <a:xfrm>
            <a:off x="838200" y="1469909"/>
            <a:ext cx="10515600" cy="4351338"/>
          </a:xfrm>
        </p:spPr>
        <p:txBody>
          <a:bodyPr/>
          <a:lstStyle/>
          <a:p>
            <a:pPr marL="0" indent="0" algn="ctr">
              <a:buNone/>
            </a:pPr>
            <a:r>
              <a:rPr lang="fr-FR" sz="2500" dirty="0"/>
              <a:t>Nous changeons notre perception. Et quand nous dirigeons notre focus vers un autre être vivant, une connexion énergétique se crée.</a:t>
            </a:r>
          </a:p>
          <a:p>
            <a:pPr marL="0" indent="0" algn="ctr">
              <a:buNone/>
            </a:pPr>
            <a:endParaRPr lang="fr-FR" sz="2500" dirty="0"/>
          </a:p>
          <a:p>
            <a:pPr marL="0" indent="0" algn="ctr">
              <a:buNone/>
            </a:pPr>
            <a:endParaRPr lang="de-DE" sz="2500" dirty="0"/>
          </a:p>
          <a:p>
            <a:endParaRPr lang="de-DE" dirty="0"/>
          </a:p>
          <a:p>
            <a:pPr marL="0" indent="0">
              <a:buNone/>
            </a:pPr>
            <a:endParaRPr lang="de-DE" dirty="0"/>
          </a:p>
          <a:p>
            <a:endParaRPr lang="de-DE" dirty="0"/>
          </a:p>
          <a:p>
            <a:pPr marL="0" indent="0">
              <a:buNone/>
            </a:pPr>
            <a:endParaRPr lang="de-DE" dirty="0"/>
          </a:p>
        </p:txBody>
      </p:sp>
      <p:sp>
        <p:nvSpPr>
          <p:cNvPr id="6" name="Foliennummernplatzhalter 5">
            <a:extLst>
              <a:ext uri="{FF2B5EF4-FFF2-40B4-BE49-F238E27FC236}">
                <a16:creationId xmlns:a16="http://schemas.microsoft.com/office/drawing/2014/main" id="{BB52A48D-79C9-447A-9315-E8F3CAC46803}"/>
              </a:ext>
            </a:extLst>
          </p:cNvPr>
          <p:cNvSpPr>
            <a:spLocks noGrp="1"/>
          </p:cNvSpPr>
          <p:nvPr>
            <p:ph type="sldNum" sz="quarter" idx="12"/>
          </p:nvPr>
        </p:nvSpPr>
        <p:spPr/>
        <p:txBody>
          <a:bodyPr/>
          <a:lstStyle/>
          <a:p>
            <a:fld id="{0FCB7232-05D0-44FB-949F-A4D45C9708DF}" type="slidenum">
              <a:rPr lang="de-DE" smtClean="0"/>
              <a:t>47</a:t>
            </a:fld>
            <a:endParaRPr lang="de-DE"/>
          </a:p>
        </p:txBody>
      </p:sp>
      <p:pic>
        <p:nvPicPr>
          <p:cNvPr id="5" name="Grafik 4">
            <a:extLst>
              <a:ext uri="{FF2B5EF4-FFF2-40B4-BE49-F238E27FC236}">
                <a16:creationId xmlns:a16="http://schemas.microsoft.com/office/drawing/2014/main" id="{634FBD99-B845-4E00-9489-2B439399C3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24653" y="2311283"/>
            <a:ext cx="6342693" cy="4227629"/>
          </a:xfrm>
          <a:prstGeom prst="rect">
            <a:avLst/>
          </a:prstGeom>
        </p:spPr>
      </p:pic>
    </p:spTree>
    <p:extLst>
      <p:ext uri="{BB962C8B-B14F-4D97-AF65-F5344CB8AC3E}">
        <p14:creationId xmlns:p14="http://schemas.microsoft.com/office/powerpoint/2010/main" val="191508360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5DE3690-D19C-40AE-9EC9-760F06DB3546}"/>
              </a:ext>
            </a:extLst>
          </p:cNvPr>
          <p:cNvSpPr>
            <a:spLocks noGrp="1"/>
          </p:cNvSpPr>
          <p:nvPr>
            <p:ph type="title"/>
          </p:nvPr>
        </p:nvSpPr>
        <p:spPr/>
        <p:txBody>
          <a:bodyPr>
            <a:normAutofit fontScale="90000"/>
          </a:bodyPr>
          <a:lstStyle/>
          <a:p>
            <a:r>
              <a:rPr lang="fr-FR" dirty="0"/>
              <a:t>Comment fonctionne la communication animale ?</a:t>
            </a:r>
            <a:br>
              <a:rPr lang="de-DE" dirty="0"/>
            </a:br>
            <a:r>
              <a:rPr lang="de-DE" sz="3200" dirty="0"/>
              <a:t>Notre cœur</a:t>
            </a:r>
          </a:p>
        </p:txBody>
      </p:sp>
      <p:sp>
        <p:nvSpPr>
          <p:cNvPr id="6" name="Foliennummernplatzhalter 5">
            <a:extLst>
              <a:ext uri="{FF2B5EF4-FFF2-40B4-BE49-F238E27FC236}">
                <a16:creationId xmlns:a16="http://schemas.microsoft.com/office/drawing/2014/main" id="{BB52A48D-79C9-447A-9315-E8F3CAC46803}"/>
              </a:ext>
            </a:extLst>
          </p:cNvPr>
          <p:cNvSpPr>
            <a:spLocks noGrp="1"/>
          </p:cNvSpPr>
          <p:nvPr>
            <p:ph type="sldNum" sz="quarter" idx="12"/>
          </p:nvPr>
        </p:nvSpPr>
        <p:spPr/>
        <p:txBody>
          <a:bodyPr/>
          <a:lstStyle/>
          <a:p>
            <a:fld id="{0FCB7232-05D0-44FB-949F-A4D45C9708DF}" type="slidenum">
              <a:rPr lang="de-DE" smtClean="0"/>
              <a:t>48</a:t>
            </a:fld>
            <a:endParaRPr lang="de-DE"/>
          </a:p>
        </p:txBody>
      </p:sp>
      <p:sp>
        <p:nvSpPr>
          <p:cNvPr id="7" name="Textfeld 6">
            <a:extLst>
              <a:ext uri="{FF2B5EF4-FFF2-40B4-BE49-F238E27FC236}">
                <a16:creationId xmlns:a16="http://schemas.microsoft.com/office/drawing/2014/main" id="{32DA7261-6E4F-4780-9013-116A283FD34D}"/>
              </a:ext>
            </a:extLst>
          </p:cNvPr>
          <p:cNvSpPr txBox="1"/>
          <p:nvPr/>
        </p:nvSpPr>
        <p:spPr>
          <a:xfrm>
            <a:off x="5349766" y="1847851"/>
            <a:ext cx="5181600" cy="369332"/>
          </a:xfrm>
          <a:prstGeom prst="rect">
            <a:avLst/>
          </a:prstGeom>
          <a:noFill/>
        </p:spPr>
        <p:txBody>
          <a:bodyPr wrap="square" rtlCol="0">
            <a:spAutoFit/>
          </a:bodyPr>
          <a:lstStyle/>
          <a:p>
            <a:endParaRPr lang="de-DE" dirty="0"/>
          </a:p>
        </p:txBody>
      </p:sp>
      <p:sp>
        <p:nvSpPr>
          <p:cNvPr id="11" name="Textfeld 10">
            <a:extLst>
              <a:ext uri="{FF2B5EF4-FFF2-40B4-BE49-F238E27FC236}">
                <a16:creationId xmlns:a16="http://schemas.microsoft.com/office/drawing/2014/main" id="{72AF10CE-109C-4068-94C6-07DA70EB4428}"/>
              </a:ext>
            </a:extLst>
          </p:cNvPr>
          <p:cNvSpPr txBox="1"/>
          <p:nvPr/>
        </p:nvSpPr>
        <p:spPr>
          <a:xfrm>
            <a:off x="2000903" y="2217183"/>
            <a:ext cx="10397359" cy="4154984"/>
          </a:xfrm>
          <a:prstGeom prst="rect">
            <a:avLst/>
          </a:prstGeom>
          <a:noFill/>
        </p:spPr>
        <p:txBody>
          <a:bodyPr wrap="square" rtlCol="0">
            <a:spAutoFit/>
          </a:bodyPr>
          <a:lstStyle/>
          <a:p>
            <a:endParaRPr lang="de-DE" b="1" dirty="0"/>
          </a:p>
          <a:p>
            <a:endParaRPr lang="de-DE" b="1" dirty="0"/>
          </a:p>
          <a:p>
            <a:endParaRPr lang="de-DE" b="1" dirty="0"/>
          </a:p>
          <a:p>
            <a:endParaRPr lang="de-DE" b="1" dirty="0"/>
          </a:p>
          <a:p>
            <a:endParaRPr lang="de-DE" dirty="0"/>
          </a:p>
          <a:p>
            <a:endParaRPr lang="de-DE" dirty="0"/>
          </a:p>
          <a:p>
            <a:endParaRPr lang="de-DE" dirty="0"/>
          </a:p>
          <a:p>
            <a:endParaRPr lang="fr-FR" b="1" dirty="0"/>
          </a:p>
          <a:p>
            <a:endParaRPr lang="de-DE" dirty="0"/>
          </a:p>
          <a:p>
            <a:endParaRPr lang="de-DE" sz="2200" b="1" dirty="0"/>
          </a:p>
          <a:p>
            <a:endParaRPr lang="de-DE" sz="2200" b="1" dirty="0"/>
          </a:p>
          <a:p>
            <a:endParaRPr lang="de-DE" sz="2200" b="1" dirty="0"/>
          </a:p>
          <a:p>
            <a:endParaRPr lang="de-DE" dirty="0"/>
          </a:p>
          <a:p>
            <a:endParaRPr lang="de-DE" dirty="0"/>
          </a:p>
        </p:txBody>
      </p:sp>
      <p:pic>
        <p:nvPicPr>
          <p:cNvPr id="5" name="Grafik 4">
            <a:extLst>
              <a:ext uri="{FF2B5EF4-FFF2-40B4-BE49-F238E27FC236}">
                <a16:creationId xmlns:a16="http://schemas.microsoft.com/office/drawing/2014/main" id="{8D58D0CD-A3B4-4C42-B064-D729442BCF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53124" y="1769269"/>
            <a:ext cx="6485751" cy="4323833"/>
          </a:xfrm>
          <a:prstGeom prst="rect">
            <a:avLst/>
          </a:prstGeom>
        </p:spPr>
      </p:pic>
    </p:spTree>
    <p:extLst>
      <p:ext uri="{BB962C8B-B14F-4D97-AF65-F5344CB8AC3E}">
        <p14:creationId xmlns:p14="http://schemas.microsoft.com/office/powerpoint/2010/main" val="4184154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5DE3690-D19C-40AE-9EC9-760F06DB3546}"/>
              </a:ext>
            </a:extLst>
          </p:cNvPr>
          <p:cNvSpPr>
            <a:spLocks noGrp="1"/>
          </p:cNvSpPr>
          <p:nvPr>
            <p:ph type="title"/>
          </p:nvPr>
        </p:nvSpPr>
        <p:spPr/>
        <p:txBody>
          <a:bodyPr>
            <a:normAutofit/>
          </a:bodyPr>
          <a:lstStyle/>
          <a:p>
            <a:r>
              <a:rPr lang="de-DE" dirty="0"/>
              <a:t>HeartMath Institute, Californie</a:t>
            </a:r>
          </a:p>
        </p:txBody>
      </p:sp>
      <p:sp>
        <p:nvSpPr>
          <p:cNvPr id="6" name="Foliennummernplatzhalter 5">
            <a:extLst>
              <a:ext uri="{FF2B5EF4-FFF2-40B4-BE49-F238E27FC236}">
                <a16:creationId xmlns:a16="http://schemas.microsoft.com/office/drawing/2014/main" id="{BB52A48D-79C9-447A-9315-E8F3CAC46803}"/>
              </a:ext>
            </a:extLst>
          </p:cNvPr>
          <p:cNvSpPr>
            <a:spLocks noGrp="1"/>
          </p:cNvSpPr>
          <p:nvPr>
            <p:ph type="sldNum" sz="quarter" idx="12"/>
          </p:nvPr>
        </p:nvSpPr>
        <p:spPr/>
        <p:txBody>
          <a:bodyPr/>
          <a:lstStyle/>
          <a:p>
            <a:fld id="{0FCB7232-05D0-44FB-949F-A4D45C9708DF}" type="slidenum">
              <a:rPr lang="de-DE" smtClean="0"/>
              <a:t>49</a:t>
            </a:fld>
            <a:endParaRPr lang="de-DE"/>
          </a:p>
        </p:txBody>
      </p:sp>
      <p:sp>
        <p:nvSpPr>
          <p:cNvPr id="7" name="Textfeld 6">
            <a:extLst>
              <a:ext uri="{FF2B5EF4-FFF2-40B4-BE49-F238E27FC236}">
                <a16:creationId xmlns:a16="http://schemas.microsoft.com/office/drawing/2014/main" id="{32DA7261-6E4F-4780-9013-116A283FD34D}"/>
              </a:ext>
            </a:extLst>
          </p:cNvPr>
          <p:cNvSpPr txBox="1"/>
          <p:nvPr/>
        </p:nvSpPr>
        <p:spPr>
          <a:xfrm>
            <a:off x="5151382" y="1690688"/>
            <a:ext cx="5181600" cy="461665"/>
          </a:xfrm>
          <a:prstGeom prst="rect">
            <a:avLst/>
          </a:prstGeom>
          <a:noFill/>
        </p:spPr>
        <p:txBody>
          <a:bodyPr wrap="square" rtlCol="0">
            <a:spAutoFit/>
          </a:bodyPr>
          <a:lstStyle/>
          <a:p>
            <a:r>
              <a:rPr lang="fr-FR" sz="2400" b="1" dirty="0"/>
              <a:t>Le champ magnétique de notre cœur :</a:t>
            </a:r>
          </a:p>
        </p:txBody>
      </p:sp>
      <p:sp>
        <p:nvSpPr>
          <p:cNvPr id="11" name="Textfeld 10">
            <a:extLst>
              <a:ext uri="{FF2B5EF4-FFF2-40B4-BE49-F238E27FC236}">
                <a16:creationId xmlns:a16="http://schemas.microsoft.com/office/drawing/2014/main" id="{72AF10CE-109C-4068-94C6-07DA70EB4428}"/>
              </a:ext>
            </a:extLst>
          </p:cNvPr>
          <p:cNvSpPr txBox="1"/>
          <p:nvPr/>
        </p:nvSpPr>
        <p:spPr>
          <a:xfrm>
            <a:off x="5151383" y="2669128"/>
            <a:ext cx="6040874" cy="2554545"/>
          </a:xfrm>
          <a:prstGeom prst="rect">
            <a:avLst/>
          </a:prstGeom>
          <a:noFill/>
        </p:spPr>
        <p:txBody>
          <a:bodyPr wrap="square" rtlCol="0">
            <a:spAutoFit/>
          </a:bodyPr>
          <a:lstStyle/>
          <a:p>
            <a:pPr marL="285750" lvl="0" indent="-285750">
              <a:buFont typeface="Arial" panose="020B0604020202020204" pitchFamily="34" charset="0"/>
              <a:buChar char="•"/>
            </a:pPr>
            <a:r>
              <a:rPr lang="fr-FR" sz="2000" dirty="0"/>
              <a:t>Environ 100 fois plus fort que celui du cerveau</a:t>
            </a:r>
          </a:p>
          <a:p>
            <a:pPr marL="285750" lvl="0" indent="-285750">
              <a:buFont typeface="Arial" panose="020B0604020202020204" pitchFamily="34" charset="0"/>
              <a:buChar char="•"/>
            </a:pPr>
            <a:endParaRPr lang="fr-FR" sz="2000" dirty="0"/>
          </a:p>
          <a:p>
            <a:pPr marL="285750" lvl="0" indent="-285750">
              <a:buFont typeface="Arial" panose="020B0604020202020204" pitchFamily="34" charset="0"/>
              <a:buChar char="•"/>
            </a:pPr>
            <a:r>
              <a:rPr lang="fr-FR" sz="2000" dirty="0"/>
              <a:t>S'étend à plusieurs mètres au-delà du corps</a:t>
            </a:r>
          </a:p>
          <a:p>
            <a:pPr marL="285750" lvl="0" indent="-285750">
              <a:buFont typeface="Arial" panose="020B0604020202020204" pitchFamily="34" charset="0"/>
              <a:buChar char="•"/>
            </a:pPr>
            <a:endParaRPr lang="fr-FR" sz="2000" dirty="0"/>
          </a:p>
          <a:p>
            <a:pPr marL="285750" lvl="0" indent="-285750">
              <a:buFont typeface="Arial" panose="020B0604020202020204" pitchFamily="34" charset="0"/>
              <a:buChar char="•"/>
            </a:pPr>
            <a:r>
              <a:rPr lang="fr-FR" sz="2000" dirty="0"/>
              <a:t>Peut être mesuré avec des appareils</a:t>
            </a:r>
          </a:p>
          <a:p>
            <a:pPr marL="285750" lvl="0" indent="-285750">
              <a:buFont typeface="Arial" panose="020B0604020202020204" pitchFamily="34" charset="0"/>
              <a:buChar char="•"/>
            </a:pPr>
            <a:endParaRPr lang="fr-FR" sz="2000" dirty="0"/>
          </a:p>
          <a:p>
            <a:pPr marL="285750" lvl="0" indent="-285750">
              <a:buFont typeface="Arial" panose="020B0604020202020204" pitchFamily="34" charset="0"/>
              <a:buChar char="•"/>
            </a:pPr>
            <a:r>
              <a:rPr lang="fr-FR" sz="2000" dirty="0"/>
              <a:t>Explique pourquoi nous pouvons intuitivement sentir « l'énergie » d'autres personnes</a:t>
            </a:r>
          </a:p>
        </p:txBody>
      </p:sp>
      <p:pic>
        <p:nvPicPr>
          <p:cNvPr id="8" name="Grafik 7">
            <a:extLst>
              <a:ext uri="{FF2B5EF4-FFF2-40B4-BE49-F238E27FC236}">
                <a16:creationId xmlns:a16="http://schemas.microsoft.com/office/drawing/2014/main" id="{7D21F042-2A93-4178-8DCC-C5B4FA5D32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1412790"/>
            <a:ext cx="4089694" cy="5126122"/>
          </a:xfrm>
          <a:prstGeom prst="rect">
            <a:avLst/>
          </a:prstGeom>
        </p:spPr>
      </p:pic>
    </p:spTree>
    <p:extLst>
      <p:ext uri="{BB962C8B-B14F-4D97-AF65-F5344CB8AC3E}">
        <p14:creationId xmlns:p14="http://schemas.microsoft.com/office/powerpoint/2010/main" val="414406017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a:extLst>
            <a:ext uri="{FF2B5EF4-FFF2-40B4-BE49-F238E27FC236}">
              <a16:creationId xmlns:a16="http://schemas.microsoft.com/office/drawing/2014/main" id="{09614A97-B5C3-AB19-1460-150FBCB013BC}"/>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046735A1-97DE-61ED-D26E-772435B7A222}"/>
              </a:ext>
            </a:extLst>
          </p:cNvPr>
          <p:cNvSpPr>
            <a:spLocks noGrp="1"/>
          </p:cNvSpPr>
          <p:nvPr>
            <p:ph type="title"/>
          </p:nvPr>
        </p:nvSpPr>
        <p:spPr/>
        <p:txBody>
          <a:bodyPr>
            <a:normAutofit/>
          </a:bodyPr>
          <a:lstStyle/>
          <a:p>
            <a:r>
              <a:rPr lang="de-DE" dirty="0"/>
              <a:t>HeartMath Institute, Californie</a:t>
            </a:r>
          </a:p>
        </p:txBody>
      </p:sp>
      <p:sp>
        <p:nvSpPr>
          <p:cNvPr id="6" name="Foliennummernplatzhalter 5">
            <a:extLst>
              <a:ext uri="{FF2B5EF4-FFF2-40B4-BE49-F238E27FC236}">
                <a16:creationId xmlns:a16="http://schemas.microsoft.com/office/drawing/2014/main" id="{F24F3C0A-94BC-A951-7C0F-2DF134BD1061}"/>
              </a:ext>
            </a:extLst>
          </p:cNvPr>
          <p:cNvSpPr>
            <a:spLocks noGrp="1"/>
          </p:cNvSpPr>
          <p:nvPr>
            <p:ph type="sldNum" sz="quarter" idx="12"/>
          </p:nvPr>
        </p:nvSpPr>
        <p:spPr/>
        <p:txBody>
          <a:bodyPr/>
          <a:lstStyle/>
          <a:p>
            <a:fld id="{0FCB7232-05D0-44FB-949F-A4D45C9708DF}" type="slidenum">
              <a:rPr lang="de-DE" smtClean="0"/>
              <a:t>50</a:t>
            </a:fld>
            <a:endParaRPr lang="de-DE"/>
          </a:p>
        </p:txBody>
      </p:sp>
      <p:sp>
        <p:nvSpPr>
          <p:cNvPr id="7" name="Textfeld 6">
            <a:extLst>
              <a:ext uri="{FF2B5EF4-FFF2-40B4-BE49-F238E27FC236}">
                <a16:creationId xmlns:a16="http://schemas.microsoft.com/office/drawing/2014/main" id="{3558B78A-B967-2E8D-AD30-56A9D99768EF}"/>
              </a:ext>
            </a:extLst>
          </p:cNvPr>
          <p:cNvSpPr txBox="1"/>
          <p:nvPr/>
        </p:nvSpPr>
        <p:spPr>
          <a:xfrm>
            <a:off x="5151382" y="1690688"/>
            <a:ext cx="5181600" cy="461665"/>
          </a:xfrm>
          <a:prstGeom prst="rect">
            <a:avLst/>
          </a:prstGeom>
          <a:noFill/>
        </p:spPr>
        <p:txBody>
          <a:bodyPr wrap="square" rtlCol="0">
            <a:spAutoFit/>
          </a:bodyPr>
          <a:lstStyle/>
          <a:p>
            <a:r>
              <a:rPr lang="fr-FR" sz="2400" b="1" dirty="0"/>
              <a:t>Le champ magnétique de notre cœur :</a:t>
            </a:r>
          </a:p>
        </p:txBody>
      </p:sp>
      <p:sp>
        <p:nvSpPr>
          <p:cNvPr id="11" name="Textfeld 10">
            <a:extLst>
              <a:ext uri="{FF2B5EF4-FFF2-40B4-BE49-F238E27FC236}">
                <a16:creationId xmlns:a16="http://schemas.microsoft.com/office/drawing/2014/main" id="{32C335A6-2E1B-2DB6-B87B-ECCBACC79464}"/>
              </a:ext>
            </a:extLst>
          </p:cNvPr>
          <p:cNvSpPr txBox="1"/>
          <p:nvPr/>
        </p:nvSpPr>
        <p:spPr>
          <a:xfrm>
            <a:off x="5151383" y="2669128"/>
            <a:ext cx="6040874" cy="2554545"/>
          </a:xfrm>
          <a:prstGeom prst="rect">
            <a:avLst/>
          </a:prstGeom>
          <a:noFill/>
        </p:spPr>
        <p:txBody>
          <a:bodyPr wrap="square" rtlCol="0">
            <a:spAutoFit/>
          </a:bodyPr>
          <a:lstStyle/>
          <a:p>
            <a:pPr marL="285750" lvl="0" indent="-285750">
              <a:buFont typeface="Arial" panose="020B0604020202020204" pitchFamily="34" charset="0"/>
              <a:buChar char="•"/>
            </a:pPr>
            <a:r>
              <a:rPr lang="fr-FR" sz="2000" dirty="0"/>
              <a:t>Environ 100 fois plus fort que celui du cerveau</a:t>
            </a:r>
          </a:p>
          <a:p>
            <a:pPr marL="285750" lvl="0" indent="-285750">
              <a:buFont typeface="Arial" panose="020B0604020202020204" pitchFamily="34" charset="0"/>
              <a:buChar char="•"/>
            </a:pPr>
            <a:endParaRPr lang="fr-FR" sz="2000" dirty="0"/>
          </a:p>
          <a:p>
            <a:pPr marL="285750" lvl="0" indent="-285750">
              <a:buFont typeface="Arial" panose="020B0604020202020204" pitchFamily="34" charset="0"/>
              <a:buChar char="•"/>
            </a:pPr>
            <a:r>
              <a:rPr lang="fr-FR" sz="2000" dirty="0"/>
              <a:t>S'étend à plusieurs mètres au-delà du corps</a:t>
            </a:r>
          </a:p>
          <a:p>
            <a:pPr marL="285750" lvl="0" indent="-285750">
              <a:buFont typeface="Arial" panose="020B0604020202020204" pitchFamily="34" charset="0"/>
              <a:buChar char="•"/>
            </a:pPr>
            <a:endParaRPr lang="fr-FR" sz="2000" dirty="0"/>
          </a:p>
          <a:p>
            <a:pPr marL="285750" lvl="0" indent="-285750">
              <a:buFont typeface="Arial" panose="020B0604020202020204" pitchFamily="34" charset="0"/>
              <a:buChar char="•"/>
            </a:pPr>
            <a:r>
              <a:rPr lang="fr-FR" sz="2000" dirty="0"/>
              <a:t>Peut être mesuré avec des appareils</a:t>
            </a:r>
          </a:p>
          <a:p>
            <a:pPr marL="285750" lvl="0" indent="-285750">
              <a:buFont typeface="Arial" panose="020B0604020202020204" pitchFamily="34" charset="0"/>
              <a:buChar char="•"/>
            </a:pPr>
            <a:endParaRPr lang="fr-FR" sz="2000" dirty="0"/>
          </a:p>
          <a:p>
            <a:pPr marL="285750" lvl="0" indent="-285750">
              <a:buFont typeface="Arial" panose="020B0604020202020204" pitchFamily="34" charset="0"/>
              <a:buChar char="•"/>
            </a:pPr>
            <a:r>
              <a:rPr lang="fr-FR" sz="2000" dirty="0"/>
              <a:t>Explique pourquoi nous pouvons intuitivement sentir « l'énergie » d'autres personnes</a:t>
            </a:r>
          </a:p>
        </p:txBody>
      </p:sp>
      <p:pic>
        <p:nvPicPr>
          <p:cNvPr id="8" name="Grafik 7">
            <a:extLst>
              <a:ext uri="{FF2B5EF4-FFF2-40B4-BE49-F238E27FC236}">
                <a16:creationId xmlns:a16="http://schemas.microsoft.com/office/drawing/2014/main" id="{3F7C9428-1265-DAC6-DA6D-23EBB0DFC92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1412790"/>
            <a:ext cx="4089694" cy="5126122"/>
          </a:xfrm>
          <a:prstGeom prst="rect">
            <a:avLst/>
          </a:prstGeom>
        </p:spPr>
      </p:pic>
    </p:spTree>
    <p:extLst>
      <p:ext uri="{BB962C8B-B14F-4D97-AF65-F5344CB8AC3E}">
        <p14:creationId xmlns:p14="http://schemas.microsoft.com/office/powerpoint/2010/main" val="61454219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5DE3690-D19C-40AE-9EC9-760F06DB3546}"/>
              </a:ext>
            </a:extLst>
          </p:cNvPr>
          <p:cNvSpPr>
            <a:spLocks noGrp="1"/>
          </p:cNvSpPr>
          <p:nvPr>
            <p:ph type="title"/>
          </p:nvPr>
        </p:nvSpPr>
        <p:spPr>
          <a:xfrm>
            <a:off x="312420" y="365125"/>
            <a:ext cx="11567160" cy="1325563"/>
          </a:xfrm>
        </p:spPr>
        <p:txBody>
          <a:bodyPr>
            <a:normAutofit/>
          </a:bodyPr>
          <a:lstStyle/>
          <a:p>
            <a:pPr algn="ctr"/>
            <a:r>
              <a:rPr lang="de-DE" dirty="0"/>
              <a:t>Le cœur : organe de communication primordial</a:t>
            </a:r>
          </a:p>
        </p:txBody>
      </p:sp>
      <p:sp>
        <p:nvSpPr>
          <p:cNvPr id="6" name="Foliennummernplatzhalter 5">
            <a:extLst>
              <a:ext uri="{FF2B5EF4-FFF2-40B4-BE49-F238E27FC236}">
                <a16:creationId xmlns:a16="http://schemas.microsoft.com/office/drawing/2014/main" id="{BB52A48D-79C9-447A-9315-E8F3CAC46803}"/>
              </a:ext>
            </a:extLst>
          </p:cNvPr>
          <p:cNvSpPr>
            <a:spLocks noGrp="1"/>
          </p:cNvSpPr>
          <p:nvPr>
            <p:ph type="sldNum" sz="quarter" idx="12"/>
          </p:nvPr>
        </p:nvSpPr>
        <p:spPr/>
        <p:txBody>
          <a:bodyPr/>
          <a:lstStyle/>
          <a:p>
            <a:fld id="{0FCB7232-05D0-44FB-949F-A4D45C9708DF}" type="slidenum">
              <a:rPr lang="de-DE" smtClean="0"/>
              <a:t>51</a:t>
            </a:fld>
            <a:endParaRPr lang="de-DE"/>
          </a:p>
        </p:txBody>
      </p:sp>
      <p:sp>
        <p:nvSpPr>
          <p:cNvPr id="7" name="Textfeld 6">
            <a:extLst>
              <a:ext uri="{FF2B5EF4-FFF2-40B4-BE49-F238E27FC236}">
                <a16:creationId xmlns:a16="http://schemas.microsoft.com/office/drawing/2014/main" id="{32DA7261-6E4F-4780-9013-116A283FD34D}"/>
              </a:ext>
            </a:extLst>
          </p:cNvPr>
          <p:cNvSpPr txBox="1"/>
          <p:nvPr/>
        </p:nvSpPr>
        <p:spPr>
          <a:xfrm>
            <a:off x="5349766" y="1847851"/>
            <a:ext cx="5181600" cy="369332"/>
          </a:xfrm>
          <a:prstGeom prst="rect">
            <a:avLst/>
          </a:prstGeom>
          <a:noFill/>
        </p:spPr>
        <p:txBody>
          <a:bodyPr wrap="square" rtlCol="0">
            <a:spAutoFit/>
          </a:bodyPr>
          <a:lstStyle/>
          <a:p>
            <a:endParaRPr lang="de-DE" dirty="0"/>
          </a:p>
        </p:txBody>
      </p:sp>
      <p:sp>
        <p:nvSpPr>
          <p:cNvPr id="11" name="Textfeld 10">
            <a:extLst>
              <a:ext uri="{FF2B5EF4-FFF2-40B4-BE49-F238E27FC236}">
                <a16:creationId xmlns:a16="http://schemas.microsoft.com/office/drawing/2014/main" id="{72AF10CE-109C-4068-94C6-07DA70EB4428}"/>
              </a:ext>
            </a:extLst>
          </p:cNvPr>
          <p:cNvSpPr txBox="1"/>
          <p:nvPr/>
        </p:nvSpPr>
        <p:spPr>
          <a:xfrm>
            <a:off x="897320" y="1699229"/>
            <a:ext cx="10397359" cy="4801314"/>
          </a:xfrm>
          <a:prstGeom prst="rect">
            <a:avLst/>
          </a:prstGeom>
          <a:noFill/>
        </p:spPr>
        <p:txBody>
          <a:bodyPr wrap="square" rtlCol="0">
            <a:spAutoFit/>
          </a:bodyPr>
          <a:lstStyle/>
          <a:p>
            <a:endParaRPr lang="de-DE" b="1" dirty="0"/>
          </a:p>
          <a:p>
            <a:endParaRPr lang="de-DE" dirty="0"/>
          </a:p>
          <a:p>
            <a:endParaRPr lang="de-DE" dirty="0"/>
          </a:p>
          <a:p>
            <a:endParaRPr lang="de-DE" dirty="0"/>
          </a:p>
          <a:p>
            <a:endParaRPr lang="fr-FR" b="1" dirty="0"/>
          </a:p>
          <a:p>
            <a:endParaRPr lang="de-DE" dirty="0"/>
          </a:p>
          <a:p>
            <a:endParaRPr lang="de-DE" sz="2200" b="1" dirty="0"/>
          </a:p>
          <a:p>
            <a:endParaRPr lang="de-DE" sz="2200" b="1" dirty="0"/>
          </a:p>
          <a:p>
            <a:endParaRPr lang="de-DE" sz="2200" b="1" dirty="0"/>
          </a:p>
          <a:p>
            <a:endParaRPr lang="de-DE" sz="2200" b="1" dirty="0"/>
          </a:p>
          <a:p>
            <a:pPr algn="ctr"/>
            <a:endParaRPr lang="de-DE" sz="2200" b="1" dirty="0"/>
          </a:p>
          <a:p>
            <a:endParaRPr lang="de-DE" sz="2200" b="1" dirty="0"/>
          </a:p>
          <a:p>
            <a:endParaRPr lang="de-DE" sz="2200" b="1" dirty="0"/>
          </a:p>
          <a:p>
            <a:pPr algn="ctr"/>
            <a:r>
              <a:rPr lang="fr-FR" sz="2200" b="1" dirty="0"/>
              <a:t>La connexion cœur à cœur, une science </a:t>
            </a:r>
          </a:p>
          <a:p>
            <a:pPr algn="ctr"/>
            <a:r>
              <a:rPr lang="fr-FR" sz="2200" dirty="0"/>
              <a:t>Le champ magnétique du cœur joue un rôle important dans notre communication.</a:t>
            </a:r>
          </a:p>
        </p:txBody>
      </p:sp>
      <p:pic>
        <p:nvPicPr>
          <p:cNvPr id="5" name="Grafik 4">
            <a:extLst>
              <a:ext uri="{FF2B5EF4-FFF2-40B4-BE49-F238E27FC236}">
                <a16:creationId xmlns:a16="http://schemas.microsoft.com/office/drawing/2014/main" id="{15D5969F-5AD5-488F-A91B-66A0473C7C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24737" y="1690688"/>
            <a:ext cx="5542523" cy="3695015"/>
          </a:xfrm>
          <a:prstGeom prst="rect">
            <a:avLst/>
          </a:prstGeom>
        </p:spPr>
      </p:pic>
    </p:spTree>
    <p:extLst>
      <p:ext uri="{BB962C8B-B14F-4D97-AF65-F5344CB8AC3E}">
        <p14:creationId xmlns:p14="http://schemas.microsoft.com/office/powerpoint/2010/main" val="167414436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p:cNvGrpSpPr/>
        <p:nvPr/>
      </p:nvGrpSpPr>
      <p:grpSpPr>
        <a:xfrm>
          <a:off x="0" y="0"/>
          <a:ext cx="0" cy="0"/>
          <a:chOff x="0" y="0"/>
          <a:chExt cx="0" cy="0"/>
        </a:xfrm>
      </p:grpSpPr>
      <p:pic>
        <p:nvPicPr>
          <p:cNvPr id="5" name="Grafik 4">
            <a:extLst>
              <a:ext uri="{FF2B5EF4-FFF2-40B4-BE49-F238E27FC236}">
                <a16:creationId xmlns:a16="http://schemas.microsoft.com/office/drawing/2014/main" id="{9F0482C4-3818-4E69-AD9C-3486F78454B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51473" y="1528817"/>
            <a:ext cx="6889053" cy="4597651"/>
          </a:xfrm>
          <a:prstGeom prst="rect">
            <a:avLst/>
          </a:prstGeom>
        </p:spPr>
      </p:pic>
      <p:sp>
        <p:nvSpPr>
          <p:cNvPr id="2" name="Titel 1">
            <a:extLst>
              <a:ext uri="{FF2B5EF4-FFF2-40B4-BE49-F238E27FC236}">
                <a16:creationId xmlns:a16="http://schemas.microsoft.com/office/drawing/2014/main" id="{D5DE3690-D19C-40AE-9EC9-760F06DB3546}"/>
              </a:ext>
            </a:extLst>
          </p:cNvPr>
          <p:cNvSpPr>
            <a:spLocks noGrp="1"/>
          </p:cNvSpPr>
          <p:nvPr>
            <p:ph type="title"/>
          </p:nvPr>
        </p:nvSpPr>
        <p:spPr>
          <a:xfrm>
            <a:off x="312420" y="365125"/>
            <a:ext cx="11567160" cy="1325563"/>
          </a:xfrm>
        </p:spPr>
        <p:txBody>
          <a:bodyPr/>
          <a:lstStyle/>
          <a:p>
            <a:pPr algn="ctr"/>
            <a:r>
              <a:rPr lang="de-DE" dirty="0"/>
              <a:t>Le cœur : organe de communication primordial</a:t>
            </a:r>
            <a:endParaRPr lang="de-DE" sz="3200" dirty="0"/>
          </a:p>
        </p:txBody>
      </p:sp>
      <p:sp>
        <p:nvSpPr>
          <p:cNvPr id="6" name="Foliennummernplatzhalter 5">
            <a:extLst>
              <a:ext uri="{FF2B5EF4-FFF2-40B4-BE49-F238E27FC236}">
                <a16:creationId xmlns:a16="http://schemas.microsoft.com/office/drawing/2014/main" id="{BB52A48D-79C9-447A-9315-E8F3CAC46803}"/>
              </a:ext>
            </a:extLst>
          </p:cNvPr>
          <p:cNvSpPr>
            <a:spLocks noGrp="1"/>
          </p:cNvSpPr>
          <p:nvPr>
            <p:ph type="sldNum" sz="quarter" idx="12"/>
          </p:nvPr>
        </p:nvSpPr>
        <p:spPr/>
        <p:txBody>
          <a:bodyPr/>
          <a:lstStyle/>
          <a:p>
            <a:fld id="{0FCB7232-05D0-44FB-949F-A4D45C9708DF}" type="slidenum">
              <a:rPr lang="de-DE" smtClean="0"/>
              <a:t>52</a:t>
            </a:fld>
            <a:endParaRPr lang="de-DE"/>
          </a:p>
        </p:txBody>
      </p:sp>
      <p:sp>
        <p:nvSpPr>
          <p:cNvPr id="7" name="Textfeld 6">
            <a:extLst>
              <a:ext uri="{FF2B5EF4-FFF2-40B4-BE49-F238E27FC236}">
                <a16:creationId xmlns:a16="http://schemas.microsoft.com/office/drawing/2014/main" id="{32DA7261-6E4F-4780-9013-116A283FD34D}"/>
              </a:ext>
            </a:extLst>
          </p:cNvPr>
          <p:cNvSpPr txBox="1"/>
          <p:nvPr/>
        </p:nvSpPr>
        <p:spPr>
          <a:xfrm>
            <a:off x="5528442" y="2079079"/>
            <a:ext cx="5181600" cy="369332"/>
          </a:xfrm>
          <a:prstGeom prst="rect">
            <a:avLst/>
          </a:prstGeom>
          <a:noFill/>
        </p:spPr>
        <p:txBody>
          <a:bodyPr wrap="square" rtlCol="0">
            <a:spAutoFit/>
          </a:bodyPr>
          <a:lstStyle/>
          <a:p>
            <a:endParaRPr lang="de-DE" dirty="0"/>
          </a:p>
        </p:txBody>
      </p:sp>
      <p:sp>
        <p:nvSpPr>
          <p:cNvPr id="11" name="Textfeld 10">
            <a:extLst>
              <a:ext uri="{FF2B5EF4-FFF2-40B4-BE49-F238E27FC236}">
                <a16:creationId xmlns:a16="http://schemas.microsoft.com/office/drawing/2014/main" id="{72AF10CE-109C-4068-94C6-07DA70EB4428}"/>
              </a:ext>
            </a:extLst>
          </p:cNvPr>
          <p:cNvSpPr txBox="1"/>
          <p:nvPr/>
        </p:nvSpPr>
        <p:spPr>
          <a:xfrm>
            <a:off x="2937368" y="2771164"/>
            <a:ext cx="6317262" cy="1246495"/>
          </a:xfrm>
          <a:prstGeom prst="rect">
            <a:avLst/>
          </a:prstGeom>
          <a:noFill/>
        </p:spPr>
        <p:txBody>
          <a:bodyPr wrap="square" rtlCol="0">
            <a:spAutoFit/>
          </a:bodyPr>
          <a:lstStyle/>
          <a:p>
            <a:pPr algn="ctr"/>
            <a:r>
              <a:rPr lang="fr-FR" sz="2500" b="1" i="1" dirty="0">
                <a:solidFill>
                  <a:schemeClr val="bg1"/>
                </a:solidFill>
              </a:rPr>
              <a:t>« On ne voit bien qu'avec le cœur. L'essentiel est invisible pour les yeux. »  </a:t>
            </a:r>
          </a:p>
          <a:p>
            <a:pPr algn="ctr"/>
            <a:endParaRPr lang="fr-FR" sz="2500" b="1" dirty="0">
              <a:solidFill>
                <a:schemeClr val="bg1"/>
              </a:solidFill>
            </a:endParaRPr>
          </a:p>
          <a:p>
            <a:pPr algn="ctr"/>
            <a:r>
              <a:rPr lang="fr-FR" sz="2500" b="1" dirty="0">
                <a:solidFill>
                  <a:schemeClr val="bg1"/>
                </a:solidFill>
              </a:rPr>
              <a:t>– Antoine de Saint-Exupéry</a:t>
            </a:r>
            <a:endParaRPr lang="de-DE" sz="2500" dirty="0">
              <a:solidFill>
                <a:schemeClr val="bg1"/>
              </a:solidFill>
            </a:endParaRPr>
          </a:p>
        </p:txBody>
      </p:sp>
    </p:spTree>
    <p:extLst>
      <p:ext uri="{BB962C8B-B14F-4D97-AF65-F5344CB8AC3E}">
        <p14:creationId xmlns:p14="http://schemas.microsoft.com/office/powerpoint/2010/main" val="81700770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5DE3690-D19C-40AE-9EC9-760F06DB3546}"/>
              </a:ext>
            </a:extLst>
          </p:cNvPr>
          <p:cNvSpPr>
            <a:spLocks noGrp="1"/>
          </p:cNvSpPr>
          <p:nvPr>
            <p:ph type="title"/>
          </p:nvPr>
        </p:nvSpPr>
        <p:spPr>
          <a:xfrm>
            <a:off x="312420" y="365125"/>
            <a:ext cx="11567160" cy="1325563"/>
          </a:xfrm>
        </p:spPr>
        <p:txBody>
          <a:bodyPr>
            <a:normAutofit/>
          </a:bodyPr>
          <a:lstStyle/>
          <a:p>
            <a:r>
              <a:rPr lang="fr-FR" sz="4000" dirty="0"/>
              <a:t>Les étapes principales de la communication animale</a:t>
            </a:r>
          </a:p>
        </p:txBody>
      </p:sp>
      <p:sp>
        <p:nvSpPr>
          <p:cNvPr id="3" name="Inhaltsplatzhalter 2">
            <a:extLst>
              <a:ext uri="{FF2B5EF4-FFF2-40B4-BE49-F238E27FC236}">
                <a16:creationId xmlns:a16="http://schemas.microsoft.com/office/drawing/2014/main" id="{005D4BFE-2FA7-419D-8D8F-A6AD18F8DD1E}"/>
              </a:ext>
            </a:extLst>
          </p:cNvPr>
          <p:cNvSpPr>
            <a:spLocks noGrp="1"/>
          </p:cNvSpPr>
          <p:nvPr>
            <p:ph idx="1"/>
          </p:nvPr>
        </p:nvSpPr>
        <p:spPr/>
        <p:txBody>
          <a:bodyPr/>
          <a:lstStyle/>
          <a:p>
            <a:pPr marL="0" indent="0">
              <a:buNone/>
            </a:pPr>
            <a:r>
              <a:rPr lang="fr-FR" u="sng" dirty="0"/>
              <a:t>Non, nous n'avons pas besoin de devenir chamanes </a:t>
            </a:r>
            <a:r>
              <a:rPr lang="de-DE" u="sng" dirty="0"/>
              <a:t>😆 </a:t>
            </a:r>
            <a:endParaRPr lang="de-DE" dirty="0"/>
          </a:p>
          <a:p>
            <a:pPr marL="0" indent="0">
              <a:buNone/>
            </a:pPr>
            <a:endParaRPr lang="de-DE" dirty="0"/>
          </a:p>
          <a:p>
            <a:pPr marL="0" indent="0">
              <a:buNone/>
            </a:pPr>
            <a:endParaRPr lang="de-DE" dirty="0"/>
          </a:p>
          <a:p>
            <a:pPr marL="0" indent="0">
              <a:buNone/>
            </a:pPr>
            <a:endParaRPr lang="de-DE" dirty="0"/>
          </a:p>
          <a:p>
            <a:pPr marL="0" indent="0">
              <a:buNone/>
            </a:pPr>
            <a:endParaRPr lang="de-DE" dirty="0"/>
          </a:p>
          <a:p>
            <a:endParaRPr lang="de-DE" dirty="0"/>
          </a:p>
          <a:p>
            <a:pPr marL="0" indent="0">
              <a:buNone/>
            </a:pPr>
            <a:endParaRPr lang="de-DE" dirty="0"/>
          </a:p>
        </p:txBody>
      </p:sp>
      <p:sp>
        <p:nvSpPr>
          <p:cNvPr id="6" name="Foliennummernplatzhalter 5">
            <a:extLst>
              <a:ext uri="{FF2B5EF4-FFF2-40B4-BE49-F238E27FC236}">
                <a16:creationId xmlns:a16="http://schemas.microsoft.com/office/drawing/2014/main" id="{BB52A48D-79C9-447A-9315-E8F3CAC46803}"/>
              </a:ext>
            </a:extLst>
          </p:cNvPr>
          <p:cNvSpPr>
            <a:spLocks noGrp="1"/>
          </p:cNvSpPr>
          <p:nvPr>
            <p:ph type="sldNum" sz="quarter" idx="12"/>
          </p:nvPr>
        </p:nvSpPr>
        <p:spPr/>
        <p:txBody>
          <a:bodyPr/>
          <a:lstStyle/>
          <a:p>
            <a:fld id="{0FCB7232-05D0-44FB-949F-A4D45C9708DF}" type="slidenum">
              <a:rPr lang="de-DE" smtClean="0"/>
              <a:t>53</a:t>
            </a:fld>
            <a:endParaRPr lang="de-DE"/>
          </a:p>
        </p:txBody>
      </p:sp>
      <p:pic>
        <p:nvPicPr>
          <p:cNvPr id="2050" name="Picture 2">
            <a:extLst>
              <a:ext uri="{FF2B5EF4-FFF2-40B4-BE49-F238E27FC236}">
                <a16:creationId xmlns:a16="http://schemas.microsoft.com/office/drawing/2014/main" id="{3D9E47F4-857D-90E5-82E9-CDC45F12F13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03537" y="2702289"/>
            <a:ext cx="4692318" cy="35192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681150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a:extLst>
            <a:ext uri="{FF2B5EF4-FFF2-40B4-BE49-F238E27FC236}">
              <a16:creationId xmlns:a16="http://schemas.microsoft.com/office/drawing/2014/main" id="{1421B9CA-53E1-A57D-19B6-265B4A270A88}"/>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24C77EDE-BFC0-20E0-C0FE-F9EF4749ECB8}"/>
              </a:ext>
            </a:extLst>
          </p:cNvPr>
          <p:cNvSpPr>
            <a:spLocks noGrp="1"/>
          </p:cNvSpPr>
          <p:nvPr>
            <p:ph type="title"/>
          </p:nvPr>
        </p:nvSpPr>
        <p:spPr>
          <a:xfrm>
            <a:off x="312420" y="365125"/>
            <a:ext cx="11567160" cy="1325563"/>
          </a:xfrm>
        </p:spPr>
        <p:txBody>
          <a:bodyPr>
            <a:normAutofit/>
          </a:bodyPr>
          <a:lstStyle/>
          <a:p>
            <a:r>
              <a:rPr lang="fr-FR" sz="4000" dirty="0"/>
              <a:t>Les étapes principales de la communication animale</a:t>
            </a:r>
          </a:p>
        </p:txBody>
      </p:sp>
      <p:sp>
        <p:nvSpPr>
          <p:cNvPr id="3" name="Inhaltsplatzhalter 2">
            <a:extLst>
              <a:ext uri="{FF2B5EF4-FFF2-40B4-BE49-F238E27FC236}">
                <a16:creationId xmlns:a16="http://schemas.microsoft.com/office/drawing/2014/main" id="{13768AE8-A966-BE71-FE53-B665A1231318}"/>
              </a:ext>
            </a:extLst>
          </p:cNvPr>
          <p:cNvSpPr>
            <a:spLocks noGrp="1"/>
          </p:cNvSpPr>
          <p:nvPr>
            <p:ph idx="1"/>
          </p:nvPr>
        </p:nvSpPr>
        <p:spPr/>
        <p:txBody>
          <a:bodyPr/>
          <a:lstStyle/>
          <a:p>
            <a:pPr marL="0" indent="0">
              <a:buNone/>
            </a:pPr>
            <a:r>
              <a:rPr lang="fr-FR" u="sng" dirty="0"/>
              <a:t>Non, nous n'avons pas besoin de devenir chamanes </a:t>
            </a:r>
            <a:r>
              <a:rPr lang="de-DE" u="sng" dirty="0"/>
              <a:t>😆 </a:t>
            </a:r>
            <a:endParaRPr lang="de-DE" dirty="0"/>
          </a:p>
          <a:p>
            <a:pPr marL="0" indent="0">
              <a:buNone/>
            </a:pPr>
            <a:endParaRPr lang="de-DE" dirty="0"/>
          </a:p>
          <a:p>
            <a:r>
              <a:rPr lang="fr-FR" sz="2500" dirty="0"/>
              <a:t>Nous mettons nos ondes cérébrales sur la fréquence alpha, en méditant.</a:t>
            </a:r>
          </a:p>
          <a:p>
            <a:r>
              <a:rPr lang="fr-FR" sz="2500" dirty="0"/>
              <a:t>Nous nous concentrons entièrement sur notre interlocuteur.</a:t>
            </a:r>
          </a:p>
          <a:p>
            <a:r>
              <a:rPr lang="fr-FR" sz="2500" dirty="0"/>
              <a:t>Nous ouvrons notre cœur, avec respect pour la vie.</a:t>
            </a:r>
          </a:p>
          <a:p>
            <a:r>
              <a:rPr lang="fr-FR" sz="2500" dirty="0"/>
              <a:t>Nous sommes ouverts à ce que nous recevons.</a:t>
            </a:r>
          </a:p>
          <a:p>
            <a:pPr marL="0" indent="0">
              <a:buNone/>
            </a:pPr>
            <a:endParaRPr lang="de-DE" dirty="0"/>
          </a:p>
          <a:p>
            <a:pPr marL="0" indent="0">
              <a:buNone/>
            </a:pPr>
            <a:endParaRPr lang="de-DE" dirty="0"/>
          </a:p>
          <a:p>
            <a:pPr marL="0" indent="0">
              <a:buNone/>
            </a:pPr>
            <a:endParaRPr lang="de-DE" dirty="0"/>
          </a:p>
          <a:p>
            <a:endParaRPr lang="de-DE" dirty="0"/>
          </a:p>
          <a:p>
            <a:pPr marL="0" indent="0">
              <a:buNone/>
            </a:pPr>
            <a:endParaRPr lang="de-DE" dirty="0"/>
          </a:p>
        </p:txBody>
      </p:sp>
      <p:sp>
        <p:nvSpPr>
          <p:cNvPr id="6" name="Foliennummernplatzhalter 5">
            <a:extLst>
              <a:ext uri="{FF2B5EF4-FFF2-40B4-BE49-F238E27FC236}">
                <a16:creationId xmlns:a16="http://schemas.microsoft.com/office/drawing/2014/main" id="{E8ACE7BB-955C-2D29-413B-F15960714081}"/>
              </a:ext>
            </a:extLst>
          </p:cNvPr>
          <p:cNvSpPr>
            <a:spLocks noGrp="1"/>
          </p:cNvSpPr>
          <p:nvPr>
            <p:ph type="sldNum" sz="quarter" idx="12"/>
          </p:nvPr>
        </p:nvSpPr>
        <p:spPr/>
        <p:txBody>
          <a:bodyPr/>
          <a:lstStyle/>
          <a:p>
            <a:fld id="{0FCB7232-05D0-44FB-949F-A4D45C9708DF}" type="slidenum">
              <a:rPr lang="de-DE" smtClean="0"/>
              <a:t>54</a:t>
            </a:fld>
            <a:endParaRPr lang="de-DE"/>
          </a:p>
        </p:txBody>
      </p:sp>
    </p:spTree>
    <p:extLst>
      <p:ext uri="{BB962C8B-B14F-4D97-AF65-F5344CB8AC3E}">
        <p14:creationId xmlns:p14="http://schemas.microsoft.com/office/powerpoint/2010/main" val="357755709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a:extLst>
            <a:ext uri="{FF2B5EF4-FFF2-40B4-BE49-F238E27FC236}">
              <a16:creationId xmlns:a16="http://schemas.microsoft.com/office/drawing/2014/main" id="{2D84B485-33A7-A8AE-E0FE-47CB319BAE75}"/>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02E88A35-EB5C-2AA8-9CAD-A62D612F9CAE}"/>
              </a:ext>
            </a:extLst>
          </p:cNvPr>
          <p:cNvSpPr>
            <a:spLocks noGrp="1"/>
          </p:cNvSpPr>
          <p:nvPr>
            <p:ph type="title"/>
          </p:nvPr>
        </p:nvSpPr>
        <p:spPr/>
        <p:txBody>
          <a:bodyPr>
            <a:normAutofit fontScale="90000"/>
          </a:bodyPr>
          <a:lstStyle/>
          <a:p>
            <a:r>
              <a:rPr lang="fr-FR" dirty="0"/>
              <a:t>Comment fonctionne la communication animale ? </a:t>
            </a:r>
            <a:br>
              <a:rPr lang="de-DE" dirty="0"/>
            </a:br>
            <a:r>
              <a:rPr lang="de-DE" sz="3000" dirty="0"/>
              <a:t>Les canaux de perception</a:t>
            </a:r>
          </a:p>
        </p:txBody>
      </p:sp>
      <p:sp>
        <p:nvSpPr>
          <p:cNvPr id="6" name="Foliennummernplatzhalter 5">
            <a:extLst>
              <a:ext uri="{FF2B5EF4-FFF2-40B4-BE49-F238E27FC236}">
                <a16:creationId xmlns:a16="http://schemas.microsoft.com/office/drawing/2014/main" id="{F2297ABE-DE92-2136-C090-759D342084F7}"/>
              </a:ext>
            </a:extLst>
          </p:cNvPr>
          <p:cNvSpPr>
            <a:spLocks noGrp="1"/>
          </p:cNvSpPr>
          <p:nvPr>
            <p:ph type="sldNum" sz="quarter" idx="12"/>
          </p:nvPr>
        </p:nvSpPr>
        <p:spPr/>
        <p:txBody>
          <a:bodyPr/>
          <a:lstStyle/>
          <a:p>
            <a:fld id="{0FCB7232-05D0-44FB-949F-A4D45C9708DF}" type="slidenum">
              <a:rPr lang="de-DE" smtClean="0"/>
              <a:t>55</a:t>
            </a:fld>
            <a:endParaRPr lang="de-DE"/>
          </a:p>
        </p:txBody>
      </p:sp>
      <p:sp>
        <p:nvSpPr>
          <p:cNvPr id="8" name="Rectangle 3">
            <a:extLst>
              <a:ext uri="{FF2B5EF4-FFF2-40B4-BE49-F238E27FC236}">
                <a16:creationId xmlns:a16="http://schemas.microsoft.com/office/drawing/2014/main" id="{211FF931-086A-58B7-1086-3AFF68D816FE}"/>
              </a:ext>
            </a:extLst>
          </p:cNvPr>
          <p:cNvSpPr>
            <a:spLocks noGrp="1" noChangeArrowheads="1"/>
          </p:cNvSpPr>
          <p:nvPr>
            <p:ph idx="1"/>
          </p:nvPr>
        </p:nvSpPr>
        <p:spPr bwMode="auto">
          <a:xfrm>
            <a:off x="1108557" y="2004337"/>
            <a:ext cx="6737131"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p>
            <a:pPr marL="0" indent="0" eaLnBrk="0" fontAlgn="base" hangingPunct="0">
              <a:lnSpc>
                <a:spcPct val="100000"/>
              </a:lnSpc>
              <a:spcBef>
                <a:spcPct val="0"/>
              </a:spcBef>
              <a:spcAft>
                <a:spcPct val="0"/>
              </a:spcAft>
              <a:buNone/>
            </a:pPr>
            <a:r>
              <a:rPr lang="fr-FR" sz="1800" b="1" dirty="0">
                <a:latin typeface="Google Sans"/>
              </a:rPr>
              <a:t>Visuel : </a:t>
            </a:r>
            <a:r>
              <a:rPr lang="fr-FR" sz="1800" dirty="0">
                <a:latin typeface="Google Sans"/>
              </a:rPr>
              <a:t>Je vois, </a:t>
            </a:r>
            <a:r>
              <a:rPr lang="de-DE" sz="1800" dirty="0">
                <a:latin typeface="Google Sans"/>
              </a:rPr>
              <a:t>j</a:t>
            </a:r>
            <a:r>
              <a:rPr lang="de-DE" sz="1800" dirty="0"/>
              <a:t>'</a:t>
            </a:r>
            <a:r>
              <a:rPr lang="fr-FR" sz="1800" dirty="0">
                <a:latin typeface="Google Sans"/>
              </a:rPr>
              <a:t>imagine, je </a:t>
            </a:r>
            <a:r>
              <a:rPr lang="fr-FR" sz="1800" dirty="0" err="1">
                <a:latin typeface="Google Sans"/>
              </a:rPr>
              <a:t>visualize</a:t>
            </a:r>
            <a:r>
              <a:rPr lang="fr-FR" sz="1800" dirty="0">
                <a:latin typeface="Google Sans"/>
              </a:rPr>
              <a:t>.</a:t>
            </a:r>
          </a:p>
          <a:p>
            <a:pPr marL="0" indent="0" eaLnBrk="0" fontAlgn="base" hangingPunct="0">
              <a:lnSpc>
                <a:spcPct val="100000"/>
              </a:lnSpc>
              <a:spcBef>
                <a:spcPct val="0"/>
              </a:spcBef>
              <a:spcAft>
                <a:spcPct val="0"/>
              </a:spcAft>
              <a:buNone/>
            </a:pPr>
            <a:endParaRPr kumimoji="0" lang="de-DE" altLang="de-DE" sz="1800" i="0" u="none" strike="noStrike" cap="none" normalizeH="0" baseline="0" dirty="0">
              <a:ln>
                <a:noFill/>
              </a:ln>
              <a:solidFill>
                <a:schemeClr val="tx1"/>
              </a:solidFill>
              <a:effectLst/>
              <a:latin typeface="Google Sans"/>
            </a:endParaRPr>
          </a:p>
          <a:p>
            <a:pPr marL="0" lvl="0" indent="0" eaLnBrk="0" fontAlgn="base" hangingPunct="0">
              <a:lnSpc>
                <a:spcPct val="100000"/>
              </a:lnSpc>
              <a:spcBef>
                <a:spcPct val="0"/>
              </a:spcBef>
              <a:spcAft>
                <a:spcPct val="0"/>
              </a:spcAft>
              <a:buNone/>
            </a:pPr>
            <a:r>
              <a:rPr kumimoji="0" lang="de-DE" altLang="de-DE" sz="1800" b="1" i="0" u="none" strike="noStrike" cap="none" normalizeH="0" baseline="0" dirty="0" err="1">
                <a:ln>
                  <a:noFill/>
                </a:ln>
                <a:solidFill>
                  <a:schemeClr val="tx1"/>
                </a:solidFill>
                <a:effectLst/>
                <a:latin typeface="Google Sans"/>
              </a:rPr>
              <a:t>Auditif</a:t>
            </a:r>
            <a:r>
              <a:rPr kumimoji="0" lang="de-DE" altLang="de-DE" sz="1800" b="1" i="0" u="none" strike="noStrike" cap="none" normalizeH="0" baseline="0" dirty="0">
                <a:ln>
                  <a:noFill/>
                </a:ln>
                <a:solidFill>
                  <a:schemeClr val="tx1"/>
                </a:solidFill>
                <a:effectLst/>
                <a:latin typeface="Google Sans"/>
              </a:rPr>
              <a:t> : </a:t>
            </a:r>
            <a:r>
              <a:rPr kumimoji="0" lang="de-DE" altLang="de-DE" sz="1800" i="0" u="none" strike="noStrike" cap="none" normalizeH="0" baseline="0" dirty="0" err="1">
                <a:ln>
                  <a:noFill/>
                </a:ln>
                <a:solidFill>
                  <a:schemeClr val="tx1"/>
                </a:solidFill>
                <a:effectLst/>
                <a:latin typeface="Google Sans"/>
              </a:rPr>
              <a:t>J</a:t>
            </a:r>
            <a:r>
              <a:rPr lang="de-DE" sz="1800" dirty="0" err="1"/>
              <a:t>'</a:t>
            </a:r>
            <a:r>
              <a:rPr kumimoji="0" lang="de-DE" altLang="de-DE" sz="1800" i="0" u="none" strike="noStrike" cap="none" normalizeH="0" baseline="0" dirty="0" err="1">
                <a:ln>
                  <a:noFill/>
                </a:ln>
                <a:solidFill>
                  <a:schemeClr val="tx1"/>
                </a:solidFill>
                <a:effectLst/>
                <a:latin typeface="Google Sans"/>
              </a:rPr>
              <a:t>entends</a:t>
            </a:r>
            <a:r>
              <a:rPr kumimoji="0" lang="de-DE" altLang="de-DE" sz="1800" i="0" u="none" strike="noStrike" cap="none" normalizeH="0" baseline="0" dirty="0">
                <a:ln>
                  <a:noFill/>
                </a:ln>
                <a:solidFill>
                  <a:schemeClr val="tx1"/>
                </a:solidFill>
                <a:effectLst/>
                <a:latin typeface="Google Sans"/>
              </a:rPr>
              <a:t>,</a:t>
            </a:r>
            <a:r>
              <a:rPr lang="de-DE" sz="1800" dirty="0"/>
              <a:t> je </a:t>
            </a:r>
            <a:r>
              <a:rPr lang="de-DE" sz="1800" dirty="0" err="1"/>
              <a:t>comprends</a:t>
            </a:r>
            <a:r>
              <a:rPr lang="de-DE" sz="1800" dirty="0"/>
              <a:t>.</a:t>
            </a:r>
          </a:p>
          <a:p>
            <a:pPr marL="0" lvl="0" indent="0" eaLnBrk="0" fontAlgn="base" hangingPunct="0">
              <a:lnSpc>
                <a:spcPct val="100000"/>
              </a:lnSpc>
              <a:spcBef>
                <a:spcPct val="0"/>
              </a:spcBef>
              <a:spcAft>
                <a:spcPct val="0"/>
              </a:spcAft>
              <a:buNone/>
            </a:pPr>
            <a:endParaRPr kumimoji="0" lang="de-DE" altLang="de-DE" sz="1800" i="0" u="none" strike="noStrike" cap="none" normalizeH="0" baseline="0" dirty="0">
              <a:ln>
                <a:noFill/>
              </a:ln>
              <a:solidFill>
                <a:schemeClr val="tx1"/>
              </a:solidFill>
              <a:effectLst/>
              <a:latin typeface="Google Sans"/>
            </a:endParaRPr>
          </a:p>
          <a:p>
            <a:pPr marL="0" lvl="0" indent="0" eaLnBrk="0" fontAlgn="base" hangingPunct="0">
              <a:lnSpc>
                <a:spcPct val="100000"/>
              </a:lnSpc>
              <a:spcBef>
                <a:spcPct val="0"/>
              </a:spcBef>
              <a:spcAft>
                <a:spcPct val="0"/>
              </a:spcAft>
              <a:buNone/>
            </a:pPr>
            <a:r>
              <a:rPr kumimoji="0" lang="de-DE" altLang="de-DE" sz="1800" b="1" i="0" u="none" strike="noStrike" cap="none" normalizeH="0" baseline="0" dirty="0" err="1">
                <a:ln>
                  <a:noFill/>
                </a:ln>
                <a:solidFill>
                  <a:schemeClr val="tx1"/>
                </a:solidFill>
                <a:effectLst/>
                <a:latin typeface="Google Sans"/>
              </a:rPr>
              <a:t>Kinesthésique</a:t>
            </a:r>
            <a:r>
              <a:rPr kumimoji="0" lang="de-DE" altLang="de-DE" sz="1800" b="1" i="0" u="none" strike="noStrike" cap="none" normalizeH="0" baseline="0" dirty="0">
                <a:ln>
                  <a:noFill/>
                </a:ln>
                <a:solidFill>
                  <a:schemeClr val="tx1"/>
                </a:solidFill>
                <a:effectLst/>
                <a:latin typeface="Google Sans"/>
              </a:rPr>
              <a:t> : </a:t>
            </a:r>
            <a:r>
              <a:rPr kumimoji="0" lang="de-DE" altLang="de-DE" sz="1800" i="0" u="none" strike="noStrike" cap="none" normalizeH="0" baseline="0" dirty="0">
                <a:ln>
                  <a:noFill/>
                </a:ln>
                <a:solidFill>
                  <a:schemeClr val="tx1"/>
                </a:solidFill>
                <a:effectLst/>
                <a:latin typeface="Google Sans"/>
              </a:rPr>
              <a:t>Je </a:t>
            </a:r>
            <a:r>
              <a:rPr kumimoji="0" lang="de-DE" altLang="de-DE" sz="1800" i="0" u="none" strike="noStrike" cap="none" normalizeH="0" baseline="0" dirty="0" err="1">
                <a:ln>
                  <a:noFill/>
                </a:ln>
                <a:solidFill>
                  <a:schemeClr val="tx1"/>
                </a:solidFill>
                <a:effectLst/>
                <a:latin typeface="Google Sans"/>
              </a:rPr>
              <a:t>ressens</a:t>
            </a:r>
            <a:r>
              <a:rPr kumimoji="0" lang="de-DE" altLang="de-DE" sz="1800" i="0" u="none" strike="noStrike" cap="none" normalizeH="0" baseline="0" dirty="0">
                <a:ln>
                  <a:noFill/>
                </a:ln>
                <a:solidFill>
                  <a:schemeClr val="tx1"/>
                </a:solidFill>
                <a:effectLst/>
                <a:latin typeface="Google Sans"/>
              </a:rPr>
              <a:t>. </a:t>
            </a:r>
          </a:p>
          <a:p>
            <a:pPr marL="0" lvl="0" indent="0" eaLnBrk="0" fontAlgn="base" hangingPunct="0">
              <a:lnSpc>
                <a:spcPct val="100000"/>
              </a:lnSpc>
              <a:spcBef>
                <a:spcPct val="0"/>
              </a:spcBef>
              <a:spcAft>
                <a:spcPct val="0"/>
              </a:spcAft>
              <a:buNone/>
            </a:pPr>
            <a:br>
              <a:rPr kumimoji="0" lang="de-DE" altLang="de-DE" sz="1800" i="0" u="none" strike="noStrike" cap="none" normalizeH="0" baseline="0" dirty="0">
                <a:ln>
                  <a:noFill/>
                </a:ln>
                <a:solidFill>
                  <a:schemeClr val="tx1"/>
                </a:solidFill>
                <a:effectLst/>
                <a:latin typeface="Google Sans"/>
              </a:rPr>
            </a:br>
            <a:r>
              <a:rPr kumimoji="0" lang="de-DE" altLang="de-DE" sz="1800" b="1" i="0" u="none" strike="noStrike" cap="none" normalizeH="0" baseline="0" dirty="0" err="1">
                <a:ln>
                  <a:noFill/>
                </a:ln>
                <a:solidFill>
                  <a:schemeClr val="tx1"/>
                </a:solidFill>
                <a:effectLst/>
                <a:latin typeface="Google Sans"/>
              </a:rPr>
              <a:t>Olfactif</a:t>
            </a:r>
            <a:r>
              <a:rPr kumimoji="0" lang="de-DE" altLang="de-DE" sz="1800" b="1" i="0" u="none" strike="noStrike" cap="none" normalizeH="0" baseline="0" dirty="0">
                <a:ln>
                  <a:noFill/>
                </a:ln>
                <a:solidFill>
                  <a:schemeClr val="tx1"/>
                </a:solidFill>
                <a:effectLst/>
                <a:latin typeface="Google Sans"/>
              </a:rPr>
              <a:t> : </a:t>
            </a:r>
            <a:r>
              <a:rPr kumimoji="0" lang="de-DE" altLang="de-DE" sz="1800" i="0" u="none" strike="noStrike" cap="none" normalizeH="0" baseline="0" dirty="0">
                <a:ln>
                  <a:noFill/>
                </a:ln>
                <a:solidFill>
                  <a:schemeClr val="tx1"/>
                </a:solidFill>
                <a:effectLst/>
                <a:latin typeface="Google Sans"/>
              </a:rPr>
              <a:t>Je sens, </a:t>
            </a:r>
            <a:r>
              <a:rPr lang="de-DE" sz="1800" dirty="0"/>
              <a:t>je </a:t>
            </a:r>
            <a:r>
              <a:rPr lang="de-DE" sz="1800" dirty="0" err="1"/>
              <a:t>mémorise</a:t>
            </a:r>
            <a:r>
              <a:rPr lang="de-DE" sz="1800" dirty="0"/>
              <a:t>.</a:t>
            </a:r>
          </a:p>
          <a:p>
            <a:pPr marL="0" lvl="0" indent="0" eaLnBrk="0" fontAlgn="base" hangingPunct="0">
              <a:lnSpc>
                <a:spcPct val="100000"/>
              </a:lnSpc>
              <a:spcBef>
                <a:spcPct val="0"/>
              </a:spcBef>
              <a:spcAft>
                <a:spcPct val="0"/>
              </a:spcAft>
              <a:buNone/>
            </a:pPr>
            <a:endParaRPr kumimoji="0" lang="de-DE" altLang="de-DE" sz="1800" i="0" u="none" strike="noStrike" cap="none" normalizeH="0" baseline="0" dirty="0">
              <a:ln>
                <a:noFill/>
              </a:ln>
              <a:solidFill>
                <a:schemeClr val="tx1"/>
              </a:solidFill>
              <a:effectLst/>
              <a:latin typeface="Google Sans"/>
            </a:endParaRPr>
          </a:p>
          <a:p>
            <a:pPr marL="0" lvl="0" indent="0" eaLnBrk="0" fontAlgn="base" hangingPunct="0">
              <a:lnSpc>
                <a:spcPct val="100000"/>
              </a:lnSpc>
              <a:spcBef>
                <a:spcPct val="0"/>
              </a:spcBef>
              <a:spcAft>
                <a:spcPct val="0"/>
              </a:spcAft>
              <a:buNone/>
            </a:pPr>
            <a:r>
              <a:rPr kumimoji="0" lang="de-DE" altLang="de-DE" sz="1800" b="1" i="0" u="none" strike="noStrike" cap="none" normalizeH="0" baseline="0" dirty="0">
                <a:ln>
                  <a:noFill/>
                </a:ln>
                <a:solidFill>
                  <a:schemeClr val="tx1"/>
                </a:solidFill>
                <a:effectLst/>
                <a:latin typeface="Google Sans"/>
              </a:rPr>
              <a:t>Gustatif : </a:t>
            </a:r>
            <a:r>
              <a:rPr kumimoji="0" lang="de-DE" altLang="de-DE" sz="1800" b="1" i="0" u="none" strike="noStrike" cap="none" normalizeH="0" baseline="0" dirty="0">
                <a:ln>
                  <a:noFill/>
                </a:ln>
                <a:solidFill>
                  <a:schemeClr val="tx1"/>
                </a:solidFill>
                <a:effectLst/>
              </a:rPr>
              <a:t> </a:t>
            </a:r>
            <a:r>
              <a:rPr kumimoji="0" lang="de-DE" altLang="de-DE" sz="1800" i="0" u="none" strike="noStrike" cap="none" normalizeH="0" baseline="0" dirty="0">
                <a:ln>
                  <a:noFill/>
                </a:ln>
                <a:solidFill>
                  <a:schemeClr val="tx1"/>
                </a:solidFill>
                <a:effectLst/>
              </a:rPr>
              <a:t>Je </a:t>
            </a:r>
            <a:r>
              <a:rPr lang="de-DE" sz="1800" dirty="0"/>
              <a:t>goûte. </a:t>
            </a:r>
          </a:p>
          <a:p>
            <a:pPr marL="0" lvl="0" indent="0" eaLnBrk="0" fontAlgn="base" hangingPunct="0">
              <a:lnSpc>
                <a:spcPct val="100000"/>
              </a:lnSpc>
              <a:spcBef>
                <a:spcPct val="0"/>
              </a:spcBef>
              <a:spcAft>
                <a:spcPct val="0"/>
              </a:spcAft>
              <a:buNone/>
            </a:pPr>
            <a:endParaRPr lang="de-DE" sz="1800" dirty="0"/>
          </a:p>
          <a:p>
            <a:pPr marL="0" lvl="0" indent="0" eaLnBrk="0" fontAlgn="base" hangingPunct="0">
              <a:lnSpc>
                <a:spcPct val="100000"/>
              </a:lnSpc>
              <a:spcBef>
                <a:spcPct val="0"/>
              </a:spcBef>
              <a:spcAft>
                <a:spcPct val="0"/>
              </a:spcAft>
              <a:buNone/>
            </a:pPr>
            <a:r>
              <a:rPr lang="de-DE" sz="1800" b="1" dirty="0"/>
              <a:t>+</a:t>
            </a:r>
          </a:p>
          <a:p>
            <a:pPr marL="0" lvl="0" indent="0" eaLnBrk="0" fontAlgn="base" hangingPunct="0">
              <a:lnSpc>
                <a:spcPct val="100000"/>
              </a:lnSpc>
              <a:spcBef>
                <a:spcPct val="0"/>
              </a:spcBef>
              <a:spcAft>
                <a:spcPct val="0"/>
              </a:spcAft>
              <a:buNone/>
            </a:pPr>
            <a:endParaRPr lang="de-DE" sz="1800" b="1" dirty="0"/>
          </a:p>
          <a:p>
            <a:pPr marL="0" lvl="0" indent="0" eaLnBrk="0" fontAlgn="base" hangingPunct="0">
              <a:lnSpc>
                <a:spcPct val="100000"/>
              </a:lnSpc>
              <a:spcBef>
                <a:spcPct val="0"/>
              </a:spcBef>
              <a:spcAft>
                <a:spcPct val="0"/>
              </a:spcAft>
              <a:buNone/>
            </a:pPr>
            <a:r>
              <a:rPr lang="de-DE" sz="1800" b="1" dirty="0" err="1"/>
              <a:t>Savoir</a:t>
            </a:r>
            <a:r>
              <a:rPr lang="de-DE" sz="1800" b="1" dirty="0"/>
              <a:t> :  </a:t>
            </a:r>
            <a:r>
              <a:rPr lang="de-DE" sz="1800" dirty="0"/>
              <a:t>Je </a:t>
            </a:r>
            <a:r>
              <a:rPr lang="de-DE" sz="1800" dirty="0" err="1"/>
              <a:t>sais</a:t>
            </a:r>
            <a:r>
              <a:rPr lang="de-DE" sz="1800" dirty="0"/>
              <a:t>.</a:t>
            </a:r>
            <a:endParaRPr kumimoji="0" lang="de-DE" altLang="de-DE" sz="1800" i="0" u="none" strike="noStrike" cap="none" normalizeH="0" baseline="0" dirty="0">
              <a:ln>
                <a:noFill/>
              </a:ln>
              <a:solidFill>
                <a:schemeClr val="tx1"/>
              </a:solidFill>
              <a:effectLst/>
              <a:latin typeface="Arial" panose="020B0604020202020204" pitchFamily="34" charset="0"/>
            </a:endParaRPr>
          </a:p>
        </p:txBody>
      </p:sp>
      <p:pic>
        <p:nvPicPr>
          <p:cNvPr id="11270" name="Picture 6" descr="Les canaux sensoriels pour mieux communiquer et apprendre">
            <a:extLst>
              <a:ext uri="{FF2B5EF4-FFF2-40B4-BE49-F238E27FC236}">
                <a16:creationId xmlns:a16="http://schemas.microsoft.com/office/drawing/2014/main" id="{EC5900EC-D63A-41BE-BF70-D577B69D9D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40611" y="1407209"/>
            <a:ext cx="3739978" cy="47952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171121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a:extLst>
            <a:ext uri="{FF2B5EF4-FFF2-40B4-BE49-F238E27FC236}">
              <a16:creationId xmlns:a16="http://schemas.microsoft.com/office/drawing/2014/main" id="{3ADA18DE-23CC-DDEA-29CA-070F7D6D7ED2}"/>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42CB965F-8C73-B606-B515-99B5323F2A6C}"/>
              </a:ext>
            </a:extLst>
          </p:cNvPr>
          <p:cNvSpPr>
            <a:spLocks noGrp="1"/>
          </p:cNvSpPr>
          <p:nvPr>
            <p:ph type="title"/>
          </p:nvPr>
        </p:nvSpPr>
        <p:spPr/>
        <p:txBody>
          <a:bodyPr>
            <a:normAutofit fontScale="90000"/>
          </a:bodyPr>
          <a:lstStyle/>
          <a:p>
            <a:r>
              <a:rPr lang="fr-FR" dirty="0"/>
              <a:t>Comment fonctionne la communication animale ? </a:t>
            </a:r>
            <a:br>
              <a:rPr lang="de-DE" dirty="0"/>
            </a:br>
            <a:r>
              <a:rPr lang="de-DE" sz="3000" dirty="0"/>
              <a:t>Les canaux de perception</a:t>
            </a:r>
          </a:p>
        </p:txBody>
      </p:sp>
      <p:sp>
        <p:nvSpPr>
          <p:cNvPr id="6" name="Foliennummernplatzhalter 5">
            <a:extLst>
              <a:ext uri="{FF2B5EF4-FFF2-40B4-BE49-F238E27FC236}">
                <a16:creationId xmlns:a16="http://schemas.microsoft.com/office/drawing/2014/main" id="{9EF648B0-5756-CCE7-6652-D4EFDDCE9880}"/>
              </a:ext>
            </a:extLst>
          </p:cNvPr>
          <p:cNvSpPr>
            <a:spLocks noGrp="1"/>
          </p:cNvSpPr>
          <p:nvPr>
            <p:ph type="sldNum" sz="quarter" idx="12"/>
          </p:nvPr>
        </p:nvSpPr>
        <p:spPr/>
        <p:txBody>
          <a:bodyPr/>
          <a:lstStyle/>
          <a:p>
            <a:fld id="{0FCB7232-05D0-44FB-949F-A4D45C9708DF}" type="slidenum">
              <a:rPr lang="de-DE" smtClean="0"/>
              <a:t>56</a:t>
            </a:fld>
            <a:endParaRPr lang="de-DE"/>
          </a:p>
        </p:txBody>
      </p:sp>
      <p:pic>
        <p:nvPicPr>
          <p:cNvPr id="4" name="Grafik 3">
            <a:extLst>
              <a:ext uri="{FF2B5EF4-FFF2-40B4-BE49-F238E27FC236}">
                <a16:creationId xmlns:a16="http://schemas.microsoft.com/office/drawing/2014/main" id="{755F4F83-62EC-4EDA-AD3D-10A95FFD7D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27289" y="1940012"/>
            <a:ext cx="5707792" cy="3805195"/>
          </a:xfrm>
          <a:prstGeom prst="rect">
            <a:avLst/>
          </a:prstGeom>
        </p:spPr>
      </p:pic>
    </p:spTree>
    <p:extLst>
      <p:ext uri="{BB962C8B-B14F-4D97-AF65-F5344CB8AC3E}">
        <p14:creationId xmlns:p14="http://schemas.microsoft.com/office/powerpoint/2010/main" val="413893166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a:extLst>
            <a:ext uri="{FF2B5EF4-FFF2-40B4-BE49-F238E27FC236}">
              <a16:creationId xmlns:a16="http://schemas.microsoft.com/office/drawing/2014/main" id="{7CED9B2C-7880-3041-A317-4B9F59126353}"/>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29A04467-78EE-B018-1F29-8FAAB9376CCB}"/>
              </a:ext>
            </a:extLst>
          </p:cNvPr>
          <p:cNvSpPr>
            <a:spLocks noGrp="1"/>
          </p:cNvSpPr>
          <p:nvPr>
            <p:ph type="title"/>
          </p:nvPr>
        </p:nvSpPr>
        <p:spPr/>
        <p:txBody>
          <a:bodyPr>
            <a:normAutofit fontScale="90000"/>
          </a:bodyPr>
          <a:lstStyle/>
          <a:p>
            <a:r>
              <a:rPr lang="fr-FR" dirty="0"/>
              <a:t>Comment fonctionne la communication animale ? </a:t>
            </a:r>
            <a:br>
              <a:rPr lang="de-DE" dirty="0"/>
            </a:br>
            <a:r>
              <a:rPr lang="de-DE" sz="3000" dirty="0"/>
              <a:t>Les canaux de perception</a:t>
            </a:r>
          </a:p>
        </p:txBody>
      </p:sp>
      <p:sp>
        <p:nvSpPr>
          <p:cNvPr id="6" name="Foliennummernplatzhalter 5">
            <a:extLst>
              <a:ext uri="{FF2B5EF4-FFF2-40B4-BE49-F238E27FC236}">
                <a16:creationId xmlns:a16="http://schemas.microsoft.com/office/drawing/2014/main" id="{C7983B2F-142C-A3AA-22DC-955494C868F6}"/>
              </a:ext>
            </a:extLst>
          </p:cNvPr>
          <p:cNvSpPr>
            <a:spLocks noGrp="1"/>
          </p:cNvSpPr>
          <p:nvPr>
            <p:ph type="sldNum" sz="quarter" idx="12"/>
          </p:nvPr>
        </p:nvSpPr>
        <p:spPr/>
        <p:txBody>
          <a:bodyPr/>
          <a:lstStyle/>
          <a:p>
            <a:fld id="{0FCB7232-05D0-44FB-949F-A4D45C9708DF}" type="slidenum">
              <a:rPr lang="de-DE" smtClean="0"/>
              <a:t>57</a:t>
            </a:fld>
            <a:endParaRPr lang="de-DE"/>
          </a:p>
        </p:txBody>
      </p:sp>
      <p:pic>
        <p:nvPicPr>
          <p:cNvPr id="3076" name="Picture 4" descr="Dog breaks record for amount of tennis balls in mouth at once">
            <a:extLst>
              <a:ext uri="{FF2B5EF4-FFF2-40B4-BE49-F238E27FC236}">
                <a16:creationId xmlns:a16="http://schemas.microsoft.com/office/drawing/2014/main" id="{102F353C-5820-CD8F-EA5E-9A2F465A43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8779" y="1856325"/>
            <a:ext cx="4274442" cy="4636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697107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a:extLst>
            <a:ext uri="{FF2B5EF4-FFF2-40B4-BE49-F238E27FC236}">
              <a16:creationId xmlns:a16="http://schemas.microsoft.com/office/drawing/2014/main" id="{4BF2F253-DC99-F146-02A2-2A84C011AAF6}"/>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EF429AB-D389-25B9-BE37-20D069548AF1}"/>
              </a:ext>
            </a:extLst>
          </p:cNvPr>
          <p:cNvSpPr>
            <a:spLocks noGrp="1"/>
          </p:cNvSpPr>
          <p:nvPr>
            <p:ph type="title"/>
          </p:nvPr>
        </p:nvSpPr>
        <p:spPr>
          <a:xfrm>
            <a:off x="838200" y="2974213"/>
            <a:ext cx="10515600" cy="1325563"/>
          </a:xfrm>
        </p:spPr>
        <p:txBody>
          <a:bodyPr>
            <a:normAutofit/>
          </a:bodyPr>
          <a:lstStyle/>
          <a:p>
            <a:r>
              <a:rPr lang="fr-FR" dirty="0"/>
              <a:t>QUE RECHERCHE-T-ON AVEC LA COMMUNICATION ANIMALE ?</a:t>
            </a:r>
            <a:endParaRPr lang="de-DE" sz="3000" dirty="0"/>
          </a:p>
        </p:txBody>
      </p:sp>
      <p:sp>
        <p:nvSpPr>
          <p:cNvPr id="6" name="Foliennummernplatzhalter 5">
            <a:extLst>
              <a:ext uri="{FF2B5EF4-FFF2-40B4-BE49-F238E27FC236}">
                <a16:creationId xmlns:a16="http://schemas.microsoft.com/office/drawing/2014/main" id="{4C116489-E856-A892-2B4D-7C1C7092859E}"/>
              </a:ext>
            </a:extLst>
          </p:cNvPr>
          <p:cNvSpPr>
            <a:spLocks noGrp="1"/>
          </p:cNvSpPr>
          <p:nvPr>
            <p:ph type="sldNum" sz="quarter" idx="12"/>
          </p:nvPr>
        </p:nvSpPr>
        <p:spPr/>
        <p:txBody>
          <a:bodyPr/>
          <a:lstStyle/>
          <a:p>
            <a:fld id="{0FCB7232-05D0-44FB-949F-A4D45C9708DF}" type="slidenum">
              <a:rPr lang="de-DE" smtClean="0"/>
              <a:t>58</a:t>
            </a:fld>
            <a:endParaRPr lang="de-DE"/>
          </a:p>
        </p:txBody>
      </p:sp>
    </p:spTree>
    <p:extLst>
      <p:ext uri="{BB962C8B-B14F-4D97-AF65-F5344CB8AC3E}">
        <p14:creationId xmlns:p14="http://schemas.microsoft.com/office/powerpoint/2010/main" val="53850279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a:extLst>
            <a:ext uri="{FF2B5EF4-FFF2-40B4-BE49-F238E27FC236}">
              <a16:creationId xmlns:a16="http://schemas.microsoft.com/office/drawing/2014/main" id="{885C91E7-1B4E-71F9-655C-FC4DCB8C7BA6}"/>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95212D6A-4F94-3E38-ACF8-1E6A7CE7FA81}"/>
              </a:ext>
            </a:extLst>
          </p:cNvPr>
          <p:cNvSpPr>
            <a:spLocks noGrp="1"/>
          </p:cNvSpPr>
          <p:nvPr>
            <p:ph type="title"/>
          </p:nvPr>
        </p:nvSpPr>
        <p:spPr>
          <a:xfrm>
            <a:off x="380863" y="2669413"/>
            <a:ext cx="5270266" cy="1325563"/>
          </a:xfrm>
        </p:spPr>
        <p:txBody>
          <a:bodyPr>
            <a:noAutofit/>
          </a:bodyPr>
          <a:lstStyle/>
          <a:p>
            <a:r>
              <a:rPr lang="fr-FR" sz="3200" dirty="0"/>
              <a:t>Animaux de maison</a:t>
            </a:r>
            <a:br>
              <a:rPr lang="fr-FR" sz="3200" dirty="0"/>
            </a:br>
            <a:r>
              <a:rPr lang="fr-FR" sz="3200" dirty="0"/>
              <a:t>Autres animaux domestiques</a:t>
            </a:r>
            <a:br>
              <a:rPr lang="fr-FR" sz="3200" dirty="0"/>
            </a:br>
            <a:r>
              <a:rPr lang="fr-FR" sz="3200" dirty="0"/>
              <a:t>Animaux sauvages</a:t>
            </a:r>
            <a:endParaRPr lang="de-DE" sz="3200" dirty="0"/>
          </a:p>
        </p:txBody>
      </p:sp>
      <p:sp>
        <p:nvSpPr>
          <p:cNvPr id="6" name="Foliennummernplatzhalter 5">
            <a:extLst>
              <a:ext uri="{FF2B5EF4-FFF2-40B4-BE49-F238E27FC236}">
                <a16:creationId xmlns:a16="http://schemas.microsoft.com/office/drawing/2014/main" id="{1B34DC6B-5242-79C1-5B85-93F5BEE19720}"/>
              </a:ext>
            </a:extLst>
          </p:cNvPr>
          <p:cNvSpPr>
            <a:spLocks noGrp="1"/>
          </p:cNvSpPr>
          <p:nvPr>
            <p:ph type="sldNum" sz="quarter" idx="12"/>
          </p:nvPr>
        </p:nvSpPr>
        <p:spPr/>
        <p:txBody>
          <a:bodyPr/>
          <a:lstStyle/>
          <a:p>
            <a:fld id="{0FCB7232-05D0-44FB-949F-A4D45C9708DF}" type="slidenum">
              <a:rPr lang="de-DE" smtClean="0"/>
              <a:t>59</a:t>
            </a:fld>
            <a:endParaRPr lang="de-DE"/>
          </a:p>
        </p:txBody>
      </p:sp>
      <p:pic>
        <p:nvPicPr>
          <p:cNvPr id="4104" name="Picture 8" descr="Chiffres Ensemble De La Ferme Domestiques Et Les Animaux Sauvages Isolé Sur  Fond Blanc Clip Art Libres De Droits, Svg, Vecteurs Et Illustration. Image  62743962">
            <a:extLst>
              <a:ext uri="{FF2B5EF4-FFF2-40B4-BE49-F238E27FC236}">
                <a16:creationId xmlns:a16="http://schemas.microsoft.com/office/drawing/2014/main" id="{44C1594B-6108-27B1-8648-229C0D5847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21808" y="0"/>
            <a:ext cx="6858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152928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a:extLst>
            <a:ext uri="{FF2B5EF4-FFF2-40B4-BE49-F238E27FC236}">
              <a16:creationId xmlns:a16="http://schemas.microsoft.com/office/drawing/2014/main" id="{82E41626-C1C8-3AB3-AA7C-C3851FD0AAB9}"/>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90A5CECA-BAED-63F5-225B-A30E8A54145C}"/>
              </a:ext>
            </a:extLst>
          </p:cNvPr>
          <p:cNvSpPr>
            <a:spLocks noGrp="1"/>
          </p:cNvSpPr>
          <p:nvPr>
            <p:ph type="title"/>
          </p:nvPr>
        </p:nvSpPr>
        <p:spPr>
          <a:xfrm>
            <a:off x="312420" y="365125"/>
            <a:ext cx="11567160" cy="1325563"/>
          </a:xfrm>
        </p:spPr>
        <p:txBody>
          <a:bodyPr/>
          <a:lstStyle/>
          <a:p>
            <a:pPr algn="ctr"/>
            <a:r>
              <a:rPr lang="fr-FR" dirty="0"/>
              <a:t>Conversation avec les animaux sauvages</a:t>
            </a:r>
            <a:endParaRPr lang="de-DE" dirty="0"/>
          </a:p>
        </p:txBody>
      </p:sp>
      <p:sp>
        <p:nvSpPr>
          <p:cNvPr id="3" name="Inhaltsplatzhalter 2">
            <a:extLst>
              <a:ext uri="{FF2B5EF4-FFF2-40B4-BE49-F238E27FC236}">
                <a16:creationId xmlns:a16="http://schemas.microsoft.com/office/drawing/2014/main" id="{E0BAC995-4BE0-DA55-3F3E-FA9F09D6B00F}"/>
              </a:ext>
            </a:extLst>
          </p:cNvPr>
          <p:cNvSpPr>
            <a:spLocks noGrp="1"/>
          </p:cNvSpPr>
          <p:nvPr>
            <p:ph idx="1"/>
          </p:nvPr>
        </p:nvSpPr>
        <p:spPr/>
        <p:txBody>
          <a:bodyPr/>
          <a:lstStyle/>
          <a:p>
            <a:pPr marL="0" indent="0">
              <a:buNone/>
            </a:pPr>
            <a:endParaRPr lang="de-DE" dirty="0"/>
          </a:p>
          <a:p>
            <a:pPr marL="0" indent="0">
              <a:buNone/>
            </a:pPr>
            <a:endParaRPr lang="de-DE" dirty="0"/>
          </a:p>
          <a:p>
            <a:pPr marL="0" indent="0">
              <a:buNone/>
            </a:pPr>
            <a:endParaRPr lang="de-DE" dirty="0"/>
          </a:p>
          <a:p>
            <a:pPr marL="0" indent="0">
              <a:buNone/>
            </a:pPr>
            <a:endParaRPr lang="de-DE" dirty="0"/>
          </a:p>
          <a:p>
            <a:pPr marL="0" indent="0">
              <a:buNone/>
            </a:pPr>
            <a:endParaRPr lang="de-DE" dirty="0"/>
          </a:p>
        </p:txBody>
      </p:sp>
      <p:sp>
        <p:nvSpPr>
          <p:cNvPr id="6" name="Foliennummernplatzhalter 5">
            <a:extLst>
              <a:ext uri="{FF2B5EF4-FFF2-40B4-BE49-F238E27FC236}">
                <a16:creationId xmlns:a16="http://schemas.microsoft.com/office/drawing/2014/main" id="{CBF51298-6159-5B88-9B9E-10E2A6A79D0D}"/>
              </a:ext>
            </a:extLst>
          </p:cNvPr>
          <p:cNvSpPr>
            <a:spLocks noGrp="1"/>
          </p:cNvSpPr>
          <p:nvPr>
            <p:ph type="sldNum" sz="quarter" idx="12"/>
          </p:nvPr>
        </p:nvSpPr>
        <p:spPr/>
        <p:txBody>
          <a:bodyPr/>
          <a:lstStyle/>
          <a:p>
            <a:fld id="{0FCB7232-05D0-44FB-949F-A4D45C9708DF}" type="slidenum">
              <a:rPr lang="de-DE" smtClean="0"/>
              <a:t>60</a:t>
            </a:fld>
            <a:endParaRPr lang="de-DE"/>
          </a:p>
        </p:txBody>
      </p:sp>
      <p:pic>
        <p:nvPicPr>
          <p:cNvPr id="6146" name="Picture 2" descr="Le saviez-vous ?] 🧐 La taupe n'est pas un animal nuisible. Elle se nourrit  exclusivement de vers, de limaces et de petits invertébrés du sol. Elle ne  s'attaque pas aux jeunes pousses">
            <a:extLst>
              <a:ext uri="{FF2B5EF4-FFF2-40B4-BE49-F238E27FC236}">
                <a16:creationId xmlns:a16="http://schemas.microsoft.com/office/drawing/2014/main" id="{5AF76FFC-B2F7-B969-442A-65BF6369CC3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9894" y="1668494"/>
            <a:ext cx="3116823" cy="2241510"/>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Rat facts and control tips - Predator Free NZ Trust">
            <a:extLst>
              <a:ext uri="{FF2B5EF4-FFF2-40B4-BE49-F238E27FC236}">
                <a16:creationId xmlns:a16="http://schemas.microsoft.com/office/drawing/2014/main" id="{FC778E27-6141-138F-0E19-A91CD7728CD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29760" y="1775024"/>
            <a:ext cx="3607219" cy="2028450"/>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What's the Difference Between a Pigeon and a Dove? – Bird Collective">
            <a:extLst>
              <a:ext uri="{FF2B5EF4-FFF2-40B4-BE49-F238E27FC236}">
                <a16:creationId xmlns:a16="http://schemas.microsoft.com/office/drawing/2014/main" id="{1909F259-5F54-C8B2-472F-A6812090C2E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10600" y="1790264"/>
            <a:ext cx="2815391" cy="351923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B6E51733-4506-DF09-E35A-EE01A43013C2}"/>
              </a:ext>
            </a:extLst>
          </p:cNvPr>
          <p:cNvPicPr>
            <a:picLocks noChangeAspect="1"/>
          </p:cNvPicPr>
          <p:nvPr/>
        </p:nvPicPr>
        <p:blipFill>
          <a:blip r:embed="rId6"/>
          <a:stretch>
            <a:fillRect/>
          </a:stretch>
        </p:blipFill>
        <p:spPr>
          <a:xfrm>
            <a:off x="844054" y="4157408"/>
            <a:ext cx="3428505" cy="2244467"/>
          </a:xfrm>
          <a:prstGeom prst="rect">
            <a:avLst/>
          </a:prstGeom>
        </p:spPr>
      </p:pic>
      <p:pic>
        <p:nvPicPr>
          <p:cNvPr id="6158" name="Picture 14" descr="Grand Corbeau — Wikipédia">
            <a:extLst>
              <a:ext uri="{FF2B5EF4-FFF2-40B4-BE49-F238E27FC236}">
                <a16:creationId xmlns:a16="http://schemas.microsoft.com/office/drawing/2014/main" id="{5681BD09-3E8B-E9DB-89FE-512046D8192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940809" y="4244029"/>
            <a:ext cx="3089082" cy="21851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765502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5DE3690-D19C-40AE-9EC9-760F06DB3546}"/>
              </a:ext>
            </a:extLst>
          </p:cNvPr>
          <p:cNvSpPr>
            <a:spLocks noGrp="1"/>
          </p:cNvSpPr>
          <p:nvPr>
            <p:ph type="title"/>
          </p:nvPr>
        </p:nvSpPr>
        <p:spPr>
          <a:xfrm>
            <a:off x="312420" y="365125"/>
            <a:ext cx="11567160" cy="1325563"/>
          </a:xfrm>
        </p:spPr>
        <p:txBody>
          <a:bodyPr/>
          <a:lstStyle/>
          <a:p>
            <a:pPr algn="ctr"/>
            <a:r>
              <a:rPr lang="fr-FR" dirty="0"/>
              <a:t>Conversation avec un animal sauvage : </a:t>
            </a:r>
            <a:br>
              <a:rPr lang="fr-FR" dirty="0"/>
            </a:br>
            <a:r>
              <a:rPr lang="fr-FR" dirty="0"/>
              <a:t>la colonie de rats</a:t>
            </a:r>
            <a:endParaRPr lang="de-DE" dirty="0"/>
          </a:p>
        </p:txBody>
      </p:sp>
      <p:sp>
        <p:nvSpPr>
          <p:cNvPr id="3" name="Inhaltsplatzhalter 2">
            <a:extLst>
              <a:ext uri="{FF2B5EF4-FFF2-40B4-BE49-F238E27FC236}">
                <a16:creationId xmlns:a16="http://schemas.microsoft.com/office/drawing/2014/main" id="{005D4BFE-2FA7-419D-8D8F-A6AD18F8DD1E}"/>
              </a:ext>
            </a:extLst>
          </p:cNvPr>
          <p:cNvSpPr>
            <a:spLocks noGrp="1"/>
          </p:cNvSpPr>
          <p:nvPr>
            <p:ph idx="1"/>
          </p:nvPr>
        </p:nvSpPr>
        <p:spPr/>
        <p:txBody>
          <a:bodyPr/>
          <a:lstStyle/>
          <a:p>
            <a:pPr marL="0" indent="0">
              <a:buNone/>
            </a:pPr>
            <a:endParaRPr lang="de-DE" dirty="0"/>
          </a:p>
          <a:p>
            <a:pPr marL="0" indent="0">
              <a:buNone/>
            </a:pPr>
            <a:endParaRPr lang="de-DE" dirty="0"/>
          </a:p>
          <a:p>
            <a:pPr marL="0" indent="0">
              <a:buNone/>
            </a:pPr>
            <a:endParaRPr lang="de-DE" dirty="0"/>
          </a:p>
          <a:p>
            <a:pPr marL="0" indent="0">
              <a:buNone/>
            </a:pPr>
            <a:endParaRPr lang="de-DE" dirty="0"/>
          </a:p>
          <a:p>
            <a:pPr marL="0" indent="0">
              <a:buNone/>
            </a:pPr>
            <a:endParaRPr lang="de-DE" dirty="0"/>
          </a:p>
        </p:txBody>
      </p:sp>
      <p:sp>
        <p:nvSpPr>
          <p:cNvPr id="6" name="Foliennummernplatzhalter 5">
            <a:extLst>
              <a:ext uri="{FF2B5EF4-FFF2-40B4-BE49-F238E27FC236}">
                <a16:creationId xmlns:a16="http://schemas.microsoft.com/office/drawing/2014/main" id="{BB52A48D-79C9-447A-9315-E8F3CAC46803}"/>
              </a:ext>
            </a:extLst>
          </p:cNvPr>
          <p:cNvSpPr>
            <a:spLocks noGrp="1"/>
          </p:cNvSpPr>
          <p:nvPr>
            <p:ph type="sldNum" sz="quarter" idx="12"/>
          </p:nvPr>
        </p:nvSpPr>
        <p:spPr/>
        <p:txBody>
          <a:bodyPr/>
          <a:lstStyle/>
          <a:p>
            <a:fld id="{0FCB7232-05D0-44FB-949F-A4D45C9708DF}" type="slidenum">
              <a:rPr lang="de-DE" smtClean="0"/>
              <a:t>61</a:t>
            </a:fld>
            <a:endParaRPr lang="de-DE"/>
          </a:p>
        </p:txBody>
      </p:sp>
      <p:pic>
        <p:nvPicPr>
          <p:cNvPr id="1026" name="Picture 2" descr="Norway Rat Control: Trapping &amp; Removal Service">
            <a:extLst>
              <a:ext uri="{FF2B5EF4-FFF2-40B4-BE49-F238E27FC236}">
                <a16:creationId xmlns:a16="http://schemas.microsoft.com/office/drawing/2014/main" id="{DF5A274F-18B5-4D06-B5F2-FB9F626CB7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787" y="2115062"/>
            <a:ext cx="3046425" cy="40619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924570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5DE3690-D19C-40AE-9EC9-760F06DB3546}"/>
              </a:ext>
            </a:extLst>
          </p:cNvPr>
          <p:cNvSpPr>
            <a:spLocks noGrp="1"/>
          </p:cNvSpPr>
          <p:nvPr>
            <p:ph type="title"/>
          </p:nvPr>
        </p:nvSpPr>
        <p:spPr>
          <a:xfrm>
            <a:off x="312420" y="365125"/>
            <a:ext cx="11567160" cy="1325563"/>
          </a:xfrm>
        </p:spPr>
        <p:txBody>
          <a:bodyPr/>
          <a:lstStyle/>
          <a:p>
            <a:pPr algn="ctr"/>
            <a:r>
              <a:rPr lang="fr-FR" dirty="0"/>
              <a:t>Conversation avec un animal sauvage : </a:t>
            </a:r>
            <a:br>
              <a:rPr lang="fr-FR" dirty="0"/>
            </a:br>
            <a:r>
              <a:rPr lang="fr-FR" dirty="0"/>
              <a:t>la colonie de rats</a:t>
            </a:r>
            <a:endParaRPr lang="de-DE" dirty="0"/>
          </a:p>
        </p:txBody>
      </p:sp>
      <p:sp>
        <p:nvSpPr>
          <p:cNvPr id="3" name="Inhaltsplatzhalter 2">
            <a:extLst>
              <a:ext uri="{FF2B5EF4-FFF2-40B4-BE49-F238E27FC236}">
                <a16:creationId xmlns:a16="http://schemas.microsoft.com/office/drawing/2014/main" id="{005D4BFE-2FA7-419D-8D8F-A6AD18F8DD1E}"/>
              </a:ext>
            </a:extLst>
          </p:cNvPr>
          <p:cNvSpPr>
            <a:spLocks noGrp="1"/>
          </p:cNvSpPr>
          <p:nvPr>
            <p:ph idx="1"/>
          </p:nvPr>
        </p:nvSpPr>
        <p:spPr/>
        <p:txBody>
          <a:bodyPr/>
          <a:lstStyle/>
          <a:p>
            <a:pPr marL="0" indent="0">
              <a:buNone/>
            </a:pPr>
            <a:endParaRPr lang="de-DE" dirty="0"/>
          </a:p>
          <a:p>
            <a:pPr marL="0" indent="0">
              <a:buNone/>
            </a:pPr>
            <a:endParaRPr lang="de-DE" dirty="0"/>
          </a:p>
          <a:p>
            <a:pPr marL="0" indent="0">
              <a:buNone/>
            </a:pPr>
            <a:endParaRPr lang="de-DE" dirty="0"/>
          </a:p>
          <a:p>
            <a:pPr marL="0" indent="0">
              <a:buNone/>
            </a:pPr>
            <a:endParaRPr lang="de-DE" dirty="0"/>
          </a:p>
          <a:p>
            <a:pPr marL="0" indent="0">
              <a:buNone/>
            </a:pPr>
            <a:endParaRPr lang="de-DE" dirty="0"/>
          </a:p>
        </p:txBody>
      </p:sp>
      <p:sp>
        <p:nvSpPr>
          <p:cNvPr id="6" name="Foliennummernplatzhalter 5">
            <a:extLst>
              <a:ext uri="{FF2B5EF4-FFF2-40B4-BE49-F238E27FC236}">
                <a16:creationId xmlns:a16="http://schemas.microsoft.com/office/drawing/2014/main" id="{BB52A48D-79C9-447A-9315-E8F3CAC46803}"/>
              </a:ext>
            </a:extLst>
          </p:cNvPr>
          <p:cNvSpPr>
            <a:spLocks noGrp="1"/>
          </p:cNvSpPr>
          <p:nvPr>
            <p:ph type="sldNum" sz="quarter" idx="12"/>
          </p:nvPr>
        </p:nvSpPr>
        <p:spPr/>
        <p:txBody>
          <a:bodyPr/>
          <a:lstStyle/>
          <a:p>
            <a:fld id="{0FCB7232-05D0-44FB-949F-A4D45C9708DF}" type="slidenum">
              <a:rPr lang="de-DE" smtClean="0"/>
              <a:t>62</a:t>
            </a:fld>
            <a:endParaRPr lang="de-DE"/>
          </a:p>
        </p:txBody>
      </p:sp>
      <p:pic>
        <p:nvPicPr>
          <p:cNvPr id="7170" name="Picture 2" descr="Wühlmäuse im Garten: Wie Sie die Nager leicht loswerden – ohne tödliche  Falle">
            <a:extLst>
              <a:ext uri="{FF2B5EF4-FFF2-40B4-BE49-F238E27FC236}">
                <a16:creationId xmlns:a16="http://schemas.microsoft.com/office/drawing/2014/main" id="{6B0D8017-BDD8-4853-A7E9-5DB26424E4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89174" y="2070122"/>
            <a:ext cx="3906794" cy="39067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179945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5DE3690-D19C-40AE-9EC9-760F06DB3546}"/>
              </a:ext>
            </a:extLst>
          </p:cNvPr>
          <p:cNvSpPr>
            <a:spLocks noGrp="1"/>
          </p:cNvSpPr>
          <p:nvPr>
            <p:ph type="title"/>
          </p:nvPr>
        </p:nvSpPr>
        <p:spPr>
          <a:xfrm>
            <a:off x="312420" y="365125"/>
            <a:ext cx="11567160" cy="1325563"/>
          </a:xfrm>
        </p:spPr>
        <p:txBody>
          <a:bodyPr/>
          <a:lstStyle/>
          <a:p>
            <a:pPr algn="ctr"/>
            <a:r>
              <a:rPr lang="fr-FR" dirty="0"/>
              <a:t>Conversation avec un animal sauvage : </a:t>
            </a:r>
            <a:br>
              <a:rPr lang="fr-FR" dirty="0"/>
            </a:br>
            <a:r>
              <a:rPr lang="fr-FR" dirty="0"/>
              <a:t>la colonie de rats</a:t>
            </a:r>
            <a:endParaRPr lang="de-DE" dirty="0"/>
          </a:p>
        </p:txBody>
      </p:sp>
      <p:sp>
        <p:nvSpPr>
          <p:cNvPr id="3" name="Inhaltsplatzhalter 2">
            <a:extLst>
              <a:ext uri="{FF2B5EF4-FFF2-40B4-BE49-F238E27FC236}">
                <a16:creationId xmlns:a16="http://schemas.microsoft.com/office/drawing/2014/main" id="{005D4BFE-2FA7-419D-8D8F-A6AD18F8DD1E}"/>
              </a:ext>
            </a:extLst>
          </p:cNvPr>
          <p:cNvSpPr>
            <a:spLocks noGrp="1"/>
          </p:cNvSpPr>
          <p:nvPr>
            <p:ph idx="1"/>
          </p:nvPr>
        </p:nvSpPr>
        <p:spPr/>
        <p:txBody>
          <a:bodyPr/>
          <a:lstStyle/>
          <a:p>
            <a:pPr marL="0" indent="0">
              <a:buNone/>
            </a:pPr>
            <a:endParaRPr lang="de-DE" dirty="0"/>
          </a:p>
          <a:p>
            <a:pPr marL="0" indent="0">
              <a:buNone/>
            </a:pPr>
            <a:endParaRPr lang="de-DE" dirty="0"/>
          </a:p>
          <a:p>
            <a:pPr marL="0" indent="0">
              <a:buNone/>
            </a:pPr>
            <a:endParaRPr lang="de-DE" dirty="0"/>
          </a:p>
          <a:p>
            <a:pPr marL="0" indent="0">
              <a:buNone/>
            </a:pPr>
            <a:endParaRPr lang="de-DE" dirty="0"/>
          </a:p>
          <a:p>
            <a:pPr marL="0" indent="0">
              <a:buNone/>
            </a:pPr>
            <a:endParaRPr lang="de-DE" dirty="0"/>
          </a:p>
        </p:txBody>
      </p:sp>
      <p:sp>
        <p:nvSpPr>
          <p:cNvPr id="6" name="Foliennummernplatzhalter 5">
            <a:extLst>
              <a:ext uri="{FF2B5EF4-FFF2-40B4-BE49-F238E27FC236}">
                <a16:creationId xmlns:a16="http://schemas.microsoft.com/office/drawing/2014/main" id="{BB52A48D-79C9-447A-9315-E8F3CAC46803}"/>
              </a:ext>
            </a:extLst>
          </p:cNvPr>
          <p:cNvSpPr>
            <a:spLocks noGrp="1"/>
          </p:cNvSpPr>
          <p:nvPr>
            <p:ph type="sldNum" sz="quarter" idx="12"/>
          </p:nvPr>
        </p:nvSpPr>
        <p:spPr/>
        <p:txBody>
          <a:bodyPr/>
          <a:lstStyle/>
          <a:p>
            <a:fld id="{0FCB7232-05D0-44FB-949F-A4D45C9708DF}" type="slidenum">
              <a:rPr lang="de-DE" smtClean="0"/>
              <a:t>63</a:t>
            </a:fld>
            <a:endParaRPr lang="de-DE"/>
          </a:p>
        </p:txBody>
      </p:sp>
      <p:pic>
        <p:nvPicPr>
          <p:cNvPr id="7" name="Grafik 6">
            <a:extLst>
              <a:ext uri="{FF2B5EF4-FFF2-40B4-BE49-F238E27FC236}">
                <a16:creationId xmlns:a16="http://schemas.microsoft.com/office/drawing/2014/main" id="{CD1D19C6-B0EA-4891-B45D-730D592EE83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56556" y="1690688"/>
            <a:ext cx="5678888" cy="4486275"/>
          </a:xfrm>
          <a:prstGeom prst="rect">
            <a:avLst/>
          </a:prstGeom>
        </p:spPr>
      </p:pic>
    </p:spTree>
    <p:extLst>
      <p:ext uri="{BB962C8B-B14F-4D97-AF65-F5344CB8AC3E}">
        <p14:creationId xmlns:p14="http://schemas.microsoft.com/office/powerpoint/2010/main" val="242939711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5DE3690-D19C-40AE-9EC9-760F06DB3546}"/>
              </a:ext>
            </a:extLst>
          </p:cNvPr>
          <p:cNvSpPr>
            <a:spLocks noGrp="1"/>
          </p:cNvSpPr>
          <p:nvPr>
            <p:ph type="title"/>
          </p:nvPr>
        </p:nvSpPr>
        <p:spPr>
          <a:xfrm>
            <a:off x="312420" y="365125"/>
            <a:ext cx="11567160" cy="1325563"/>
          </a:xfrm>
        </p:spPr>
        <p:txBody>
          <a:bodyPr/>
          <a:lstStyle/>
          <a:p>
            <a:pPr algn="ctr"/>
            <a:r>
              <a:rPr lang="fr-FR" dirty="0"/>
              <a:t>Conversation avec un animal sauvage : </a:t>
            </a:r>
            <a:br>
              <a:rPr lang="fr-FR" dirty="0"/>
            </a:br>
            <a:r>
              <a:rPr lang="fr-FR" dirty="0"/>
              <a:t>la colonie de rats</a:t>
            </a:r>
            <a:endParaRPr lang="de-DE" dirty="0"/>
          </a:p>
        </p:txBody>
      </p:sp>
      <p:sp>
        <p:nvSpPr>
          <p:cNvPr id="3" name="Inhaltsplatzhalter 2">
            <a:extLst>
              <a:ext uri="{FF2B5EF4-FFF2-40B4-BE49-F238E27FC236}">
                <a16:creationId xmlns:a16="http://schemas.microsoft.com/office/drawing/2014/main" id="{005D4BFE-2FA7-419D-8D8F-A6AD18F8DD1E}"/>
              </a:ext>
            </a:extLst>
          </p:cNvPr>
          <p:cNvSpPr>
            <a:spLocks noGrp="1"/>
          </p:cNvSpPr>
          <p:nvPr>
            <p:ph idx="1"/>
          </p:nvPr>
        </p:nvSpPr>
        <p:spPr/>
        <p:txBody>
          <a:bodyPr/>
          <a:lstStyle/>
          <a:p>
            <a:pPr marL="0" indent="0">
              <a:buNone/>
            </a:pPr>
            <a:endParaRPr lang="de-DE" dirty="0"/>
          </a:p>
          <a:p>
            <a:pPr marL="0" indent="0">
              <a:buNone/>
            </a:pPr>
            <a:endParaRPr lang="de-DE" dirty="0"/>
          </a:p>
          <a:p>
            <a:pPr marL="0" indent="0">
              <a:buNone/>
            </a:pPr>
            <a:endParaRPr lang="de-DE" dirty="0"/>
          </a:p>
          <a:p>
            <a:pPr marL="0" indent="0">
              <a:buNone/>
            </a:pPr>
            <a:endParaRPr lang="de-DE" dirty="0"/>
          </a:p>
          <a:p>
            <a:pPr marL="0" indent="0">
              <a:buNone/>
            </a:pPr>
            <a:endParaRPr lang="de-DE" dirty="0"/>
          </a:p>
        </p:txBody>
      </p:sp>
      <p:sp>
        <p:nvSpPr>
          <p:cNvPr id="6" name="Foliennummernplatzhalter 5">
            <a:extLst>
              <a:ext uri="{FF2B5EF4-FFF2-40B4-BE49-F238E27FC236}">
                <a16:creationId xmlns:a16="http://schemas.microsoft.com/office/drawing/2014/main" id="{BB52A48D-79C9-447A-9315-E8F3CAC46803}"/>
              </a:ext>
            </a:extLst>
          </p:cNvPr>
          <p:cNvSpPr>
            <a:spLocks noGrp="1"/>
          </p:cNvSpPr>
          <p:nvPr>
            <p:ph type="sldNum" sz="quarter" idx="12"/>
          </p:nvPr>
        </p:nvSpPr>
        <p:spPr/>
        <p:txBody>
          <a:bodyPr/>
          <a:lstStyle/>
          <a:p>
            <a:fld id="{0FCB7232-05D0-44FB-949F-A4D45C9708DF}" type="slidenum">
              <a:rPr lang="de-DE" smtClean="0"/>
              <a:t>64</a:t>
            </a:fld>
            <a:endParaRPr lang="de-DE"/>
          </a:p>
        </p:txBody>
      </p:sp>
      <p:pic>
        <p:nvPicPr>
          <p:cNvPr id="6146" name="Picture 2" descr="Wühlmäuse bekämpfen: Das hilft gegen die Plagegeister - Mein ...">
            <a:extLst>
              <a:ext uri="{FF2B5EF4-FFF2-40B4-BE49-F238E27FC236}">
                <a16:creationId xmlns:a16="http://schemas.microsoft.com/office/drawing/2014/main" id="{3BE79A94-C8E1-4E00-B279-3ACC1F77F3C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70690" y="1923712"/>
            <a:ext cx="6850620" cy="41996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192802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5DE3690-D19C-40AE-9EC9-760F06DB3546}"/>
              </a:ext>
            </a:extLst>
          </p:cNvPr>
          <p:cNvSpPr>
            <a:spLocks noGrp="1"/>
          </p:cNvSpPr>
          <p:nvPr>
            <p:ph type="title"/>
          </p:nvPr>
        </p:nvSpPr>
        <p:spPr>
          <a:xfrm>
            <a:off x="312420" y="365125"/>
            <a:ext cx="11567160" cy="1325563"/>
          </a:xfrm>
        </p:spPr>
        <p:txBody>
          <a:bodyPr/>
          <a:lstStyle/>
          <a:p>
            <a:pPr algn="ctr"/>
            <a:r>
              <a:rPr lang="fr-FR" dirty="0"/>
              <a:t>Conversation avec un animal sauvage : </a:t>
            </a:r>
            <a:br>
              <a:rPr lang="fr-FR" dirty="0"/>
            </a:br>
            <a:r>
              <a:rPr lang="fr-FR" dirty="0"/>
              <a:t>la colonie de rats</a:t>
            </a:r>
            <a:endParaRPr lang="de-DE" dirty="0"/>
          </a:p>
        </p:txBody>
      </p:sp>
      <p:sp>
        <p:nvSpPr>
          <p:cNvPr id="3" name="Inhaltsplatzhalter 2">
            <a:extLst>
              <a:ext uri="{FF2B5EF4-FFF2-40B4-BE49-F238E27FC236}">
                <a16:creationId xmlns:a16="http://schemas.microsoft.com/office/drawing/2014/main" id="{005D4BFE-2FA7-419D-8D8F-A6AD18F8DD1E}"/>
              </a:ext>
            </a:extLst>
          </p:cNvPr>
          <p:cNvSpPr>
            <a:spLocks noGrp="1"/>
          </p:cNvSpPr>
          <p:nvPr>
            <p:ph idx="1"/>
          </p:nvPr>
        </p:nvSpPr>
        <p:spPr/>
        <p:txBody>
          <a:bodyPr/>
          <a:lstStyle/>
          <a:p>
            <a:pPr marL="0" indent="0">
              <a:buNone/>
            </a:pPr>
            <a:endParaRPr lang="de-DE" dirty="0"/>
          </a:p>
          <a:p>
            <a:pPr marL="0" indent="0">
              <a:buNone/>
            </a:pPr>
            <a:endParaRPr lang="de-DE" dirty="0"/>
          </a:p>
          <a:p>
            <a:pPr marL="0" indent="0">
              <a:buNone/>
            </a:pPr>
            <a:endParaRPr lang="de-DE" dirty="0"/>
          </a:p>
          <a:p>
            <a:pPr marL="0" indent="0">
              <a:buNone/>
            </a:pPr>
            <a:endParaRPr lang="de-DE" dirty="0"/>
          </a:p>
          <a:p>
            <a:pPr marL="0" indent="0">
              <a:buNone/>
            </a:pPr>
            <a:endParaRPr lang="de-DE" dirty="0"/>
          </a:p>
        </p:txBody>
      </p:sp>
      <p:sp>
        <p:nvSpPr>
          <p:cNvPr id="6" name="Foliennummernplatzhalter 5">
            <a:extLst>
              <a:ext uri="{FF2B5EF4-FFF2-40B4-BE49-F238E27FC236}">
                <a16:creationId xmlns:a16="http://schemas.microsoft.com/office/drawing/2014/main" id="{BB52A48D-79C9-447A-9315-E8F3CAC46803}"/>
              </a:ext>
            </a:extLst>
          </p:cNvPr>
          <p:cNvSpPr>
            <a:spLocks noGrp="1"/>
          </p:cNvSpPr>
          <p:nvPr>
            <p:ph type="sldNum" sz="quarter" idx="12"/>
          </p:nvPr>
        </p:nvSpPr>
        <p:spPr/>
        <p:txBody>
          <a:bodyPr/>
          <a:lstStyle/>
          <a:p>
            <a:fld id="{0FCB7232-05D0-44FB-949F-A4D45C9708DF}" type="slidenum">
              <a:rPr lang="de-DE" smtClean="0"/>
              <a:t>65</a:t>
            </a:fld>
            <a:endParaRPr lang="de-DE"/>
          </a:p>
        </p:txBody>
      </p:sp>
      <p:pic>
        <p:nvPicPr>
          <p:cNvPr id="6146" name="Picture 2" descr="Wühlmäuse bekämpfen: Das hilft gegen die Plagegeister - Mein ...">
            <a:extLst>
              <a:ext uri="{FF2B5EF4-FFF2-40B4-BE49-F238E27FC236}">
                <a16:creationId xmlns:a16="http://schemas.microsoft.com/office/drawing/2014/main" id="{3BE79A94-C8E1-4E00-B279-3ACC1F77F3C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70690" y="1923712"/>
            <a:ext cx="6850620" cy="41996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829630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p:cNvGrpSpPr/>
        <p:nvPr/>
      </p:nvGrpSpPr>
      <p:grpSpPr>
        <a:xfrm>
          <a:off x="0" y="0"/>
          <a:ext cx="0" cy="0"/>
          <a:chOff x="0" y="0"/>
          <a:chExt cx="0" cy="0"/>
        </a:xfrm>
      </p:grpSpPr>
      <p:pic>
        <p:nvPicPr>
          <p:cNvPr id="5" name="Grafik 4">
            <a:extLst>
              <a:ext uri="{FF2B5EF4-FFF2-40B4-BE49-F238E27FC236}">
                <a16:creationId xmlns:a16="http://schemas.microsoft.com/office/drawing/2014/main" id="{748A40E3-3304-4F36-A452-DB960DCD82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65037" y="1759287"/>
            <a:ext cx="6254314" cy="4168928"/>
          </a:xfrm>
          <a:prstGeom prst="rect">
            <a:avLst/>
          </a:prstGeom>
        </p:spPr>
      </p:pic>
      <p:sp>
        <p:nvSpPr>
          <p:cNvPr id="2" name="Titel 1">
            <a:extLst>
              <a:ext uri="{FF2B5EF4-FFF2-40B4-BE49-F238E27FC236}">
                <a16:creationId xmlns:a16="http://schemas.microsoft.com/office/drawing/2014/main" id="{D5DE3690-D19C-40AE-9EC9-760F06DB3546}"/>
              </a:ext>
            </a:extLst>
          </p:cNvPr>
          <p:cNvSpPr>
            <a:spLocks noGrp="1"/>
          </p:cNvSpPr>
          <p:nvPr>
            <p:ph type="title"/>
          </p:nvPr>
        </p:nvSpPr>
        <p:spPr>
          <a:xfrm>
            <a:off x="312420" y="365125"/>
            <a:ext cx="11567160" cy="1325563"/>
          </a:xfrm>
        </p:spPr>
        <p:txBody>
          <a:bodyPr/>
          <a:lstStyle/>
          <a:p>
            <a:pPr algn="ctr"/>
            <a:r>
              <a:rPr lang="fr-FR" dirty="0"/>
              <a:t>Animaux domestiques, ou peut aider la communication?</a:t>
            </a:r>
          </a:p>
        </p:txBody>
      </p:sp>
      <p:sp>
        <p:nvSpPr>
          <p:cNvPr id="6" name="Foliennummernplatzhalter 5">
            <a:extLst>
              <a:ext uri="{FF2B5EF4-FFF2-40B4-BE49-F238E27FC236}">
                <a16:creationId xmlns:a16="http://schemas.microsoft.com/office/drawing/2014/main" id="{BB52A48D-79C9-447A-9315-E8F3CAC46803}"/>
              </a:ext>
            </a:extLst>
          </p:cNvPr>
          <p:cNvSpPr>
            <a:spLocks noGrp="1"/>
          </p:cNvSpPr>
          <p:nvPr>
            <p:ph type="sldNum" sz="quarter" idx="12"/>
          </p:nvPr>
        </p:nvSpPr>
        <p:spPr/>
        <p:txBody>
          <a:bodyPr/>
          <a:lstStyle/>
          <a:p>
            <a:r>
              <a:rPr lang="de-DE" dirty="0"/>
              <a:t>29</a:t>
            </a:r>
          </a:p>
        </p:txBody>
      </p:sp>
      <p:sp>
        <p:nvSpPr>
          <p:cNvPr id="13" name="TextBox 12">
            <a:extLst>
              <a:ext uri="{FF2B5EF4-FFF2-40B4-BE49-F238E27FC236}">
                <a16:creationId xmlns:a16="http://schemas.microsoft.com/office/drawing/2014/main" id="{3EBEF1E0-A36D-0C8F-37F4-7163EA1526D1}"/>
              </a:ext>
            </a:extLst>
          </p:cNvPr>
          <p:cNvSpPr txBox="1"/>
          <p:nvPr/>
        </p:nvSpPr>
        <p:spPr>
          <a:xfrm>
            <a:off x="469244" y="1516173"/>
            <a:ext cx="4419748" cy="646331"/>
          </a:xfrm>
          <a:prstGeom prst="rect">
            <a:avLst/>
          </a:prstGeom>
          <a:noFill/>
        </p:spPr>
        <p:txBody>
          <a:bodyPr wrap="square">
            <a:spAutoFit/>
          </a:bodyPr>
          <a:lstStyle/>
          <a:p>
            <a:pPr>
              <a:buFont typeface="Arial" panose="020B0604020202020204" pitchFamily="34" charset="0"/>
              <a:buChar char="•"/>
            </a:pPr>
            <a:r>
              <a:rPr lang="fr-FR" dirty="0">
                <a:solidFill>
                  <a:srgbClr val="474747"/>
                </a:solidFill>
              </a:rPr>
              <a:t> Vérifier le bien-être de votre animal</a:t>
            </a:r>
          </a:p>
          <a:p>
            <a:pPr>
              <a:buFont typeface="Arial" panose="020B0604020202020204" pitchFamily="34" charset="0"/>
              <a:buChar char="•"/>
            </a:pPr>
            <a:endParaRPr lang="fr-FR" dirty="0">
              <a:solidFill>
                <a:srgbClr val="474747"/>
              </a:solidFill>
            </a:endParaRPr>
          </a:p>
        </p:txBody>
      </p:sp>
    </p:spTree>
    <p:extLst>
      <p:ext uri="{BB962C8B-B14F-4D97-AF65-F5344CB8AC3E}">
        <p14:creationId xmlns:p14="http://schemas.microsoft.com/office/powerpoint/2010/main" val="416709995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p:cNvGrpSpPr/>
        <p:nvPr/>
      </p:nvGrpSpPr>
      <p:grpSpPr>
        <a:xfrm>
          <a:off x="0" y="0"/>
          <a:ext cx="0" cy="0"/>
          <a:chOff x="0" y="0"/>
          <a:chExt cx="0" cy="0"/>
        </a:xfrm>
      </p:grpSpPr>
      <p:pic>
        <p:nvPicPr>
          <p:cNvPr id="5" name="Grafik 4">
            <a:extLst>
              <a:ext uri="{FF2B5EF4-FFF2-40B4-BE49-F238E27FC236}">
                <a16:creationId xmlns:a16="http://schemas.microsoft.com/office/drawing/2014/main" id="{748A40E3-3304-4F36-A452-DB960DCD82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65037" y="1759287"/>
            <a:ext cx="6254314" cy="4168928"/>
          </a:xfrm>
          <a:prstGeom prst="rect">
            <a:avLst/>
          </a:prstGeom>
        </p:spPr>
      </p:pic>
      <p:sp>
        <p:nvSpPr>
          <p:cNvPr id="2" name="Titel 1">
            <a:extLst>
              <a:ext uri="{FF2B5EF4-FFF2-40B4-BE49-F238E27FC236}">
                <a16:creationId xmlns:a16="http://schemas.microsoft.com/office/drawing/2014/main" id="{D5DE3690-D19C-40AE-9EC9-760F06DB3546}"/>
              </a:ext>
            </a:extLst>
          </p:cNvPr>
          <p:cNvSpPr>
            <a:spLocks noGrp="1"/>
          </p:cNvSpPr>
          <p:nvPr>
            <p:ph type="title"/>
          </p:nvPr>
        </p:nvSpPr>
        <p:spPr>
          <a:xfrm>
            <a:off x="312420" y="365125"/>
            <a:ext cx="11567160" cy="1325563"/>
          </a:xfrm>
        </p:spPr>
        <p:txBody>
          <a:bodyPr/>
          <a:lstStyle/>
          <a:p>
            <a:pPr algn="ctr"/>
            <a:r>
              <a:rPr lang="fr-FR" dirty="0"/>
              <a:t>Animaux domestiques, ou peut aider la communication?</a:t>
            </a:r>
          </a:p>
        </p:txBody>
      </p:sp>
      <p:sp>
        <p:nvSpPr>
          <p:cNvPr id="6" name="Foliennummernplatzhalter 5">
            <a:extLst>
              <a:ext uri="{FF2B5EF4-FFF2-40B4-BE49-F238E27FC236}">
                <a16:creationId xmlns:a16="http://schemas.microsoft.com/office/drawing/2014/main" id="{BB52A48D-79C9-447A-9315-E8F3CAC46803}"/>
              </a:ext>
            </a:extLst>
          </p:cNvPr>
          <p:cNvSpPr>
            <a:spLocks noGrp="1"/>
          </p:cNvSpPr>
          <p:nvPr>
            <p:ph type="sldNum" sz="quarter" idx="12"/>
          </p:nvPr>
        </p:nvSpPr>
        <p:spPr/>
        <p:txBody>
          <a:bodyPr/>
          <a:lstStyle/>
          <a:p>
            <a:r>
              <a:rPr lang="de-DE" dirty="0"/>
              <a:t>29</a:t>
            </a:r>
          </a:p>
        </p:txBody>
      </p:sp>
      <p:sp>
        <p:nvSpPr>
          <p:cNvPr id="13" name="TextBox 12">
            <a:extLst>
              <a:ext uri="{FF2B5EF4-FFF2-40B4-BE49-F238E27FC236}">
                <a16:creationId xmlns:a16="http://schemas.microsoft.com/office/drawing/2014/main" id="{3EBEF1E0-A36D-0C8F-37F4-7163EA1526D1}"/>
              </a:ext>
            </a:extLst>
          </p:cNvPr>
          <p:cNvSpPr txBox="1"/>
          <p:nvPr/>
        </p:nvSpPr>
        <p:spPr>
          <a:xfrm>
            <a:off x="469244" y="1516173"/>
            <a:ext cx="4419748" cy="5355312"/>
          </a:xfrm>
          <a:prstGeom prst="rect">
            <a:avLst/>
          </a:prstGeom>
          <a:noFill/>
        </p:spPr>
        <p:txBody>
          <a:bodyPr wrap="square">
            <a:spAutoFit/>
          </a:bodyPr>
          <a:lstStyle/>
          <a:p>
            <a:pPr>
              <a:buFont typeface="Arial" panose="020B0604020202020204" pitchFamily="34" charset="0"/>
              <a:buChar char="•"/>
            </a:pPr>
            <a:r>
              <a:rPr lang="fr-FR" dirty="0">
                <a:solidFill>
                  <a:srgbClr val="474747"/>
                </a:solidFill>
              </a:rPr>
              <a:t> Vérifier le bien-être de votre animal</a:t>
            </a:r>
          </a:p>
          <a:p>
            <a:pPr>
              <a:buFont typeface="Arial" panose="020B0604020202020204" pitchFamily="34" charset="0"/>
              <a:buChar char="•"/>
            </a:pPr>
            <a:endParaRPr lang="fr-FR" dirty="0">
              <a:solidFill>
                <a:srgbClr val="474747"/>
              </a:solidFill>
            </a:endParaRPr>
          </a:p>
          <a:p>
            <a:pPr algn="l">
              <a:buFont typeface="Arial" panose="020B0604020202020204" pitchFamily="34" charset="0"/>
              <a:buChar char="•"/>
            </a:pPr>
            <a:r>
              <a:rPr lang="fr-FR" b="0" i="0" dirty="0">
                <a:solidFill>
                  <a:srgbClr val="474747"/>
                </a:solidFill>
                <a:effectLst/>
              </a:rPr>
              <a:t> Accueillir un nouveau compagnon dans le foyer, faire connaissance et créer des liens</a:t>
            </a:r>
          </a:p>
          <a:p>
            <a:pPr algn="l">
              <a:buFont typeface="Arial" panose="020B0604020202020204" pitchFamily="34" charset="0"/>
              <a:buChar char="•"/>
            </a:pPr>
            <a:endParaRPr lang="fr-FR" b="0" i="0" dirty="0">
              <a:solidFill>
                <a:srgbClr val="474747"/>
              </a:solidFill>
              <a:effectLst/>
            </a:endParaRPr>
          </a:p>
          <a:p>
            <a:pPr algn="l">
              <a:buFont typeface="Arial" panose="020B0604020202020204" pitchFamily="34" charset="0"/>
              <a:buChar char="•"/>
            </a:pPr>
            <a:r>
              <a:rPr lang="fr-FR" b="0" i="0" dirty="0">
                <a:solidFill>
                  <a:srgbClr val="474747"/>
                </a:solidFill>
                <a:effectLst/>
              </a:rPr>
              <a:t> Défis dans la famille</a:t>
            </a:r>
          </a:p>
          <a:p>
            <a:pPr algn="l">
              <a:buFont typeface="Arial" panose="020B0604020202020204" pitchFamily="34" charset="0"/>
              <a:buChar char="•"/>
            </a:pPr>
            <a:endParaRPr lang="fr-FR" b="0" i="0" dirty="0">
              <a:solidFill>
                <a:srgbClr val="474747"/>
              </a:solidFill>
              <a:effectLst/>
            </a:endParaRPr>
          </a:p>
          <a:p>
            <a:pPr algn="l">
              <a:buFont typeface="Arial" panose="020B0604020202020204" pitchFamily="34" charset="0"/>
              <a:buChar char="•"/>
            </a:pPr>
            <a:r>
              <a:rPr lang="fr-FR" b="0" i="0" dirty="0">
                <a:solidFill>
                  <a:srgbClr val="474747"/>
                </a:solidFill>
                <a:effectLst/>
              </a:rPr>
              <a:t> Comportements indésirables</a:t>
            </a:r>
          </a:p>
          <a:p>
            <a:pPr algn="l">
              <a:buFont typeface="Arial" panose="020B0604020202020204" pitchFamily="34" charset="0"/>
              <a:buChar char="•"/>
            </a:pPr>
            <a:endParaRPr lang="fr-FR" b="0" i="0" dirty="0">
              <a:solidFill>
                <a:srgbClr val="474747"/>
              </a:solidFill>
              <a:effectLst/>
            </a:endParaRPr>
          </a:p>
          <a:p>
            <a:pPr algn="l">
              <a:buFont typeface="Arial" panose="020B0604020202020204" pitchFamily="34" charset="0"/>
              <a:buChar char="•"/>
            </a:pPr>
            <a:r>
              <a:rPr lang="fr-FR" b="0" i="0" dirty="0">
                <a:solidFill>
                  <a:srgbClr val="474747"/>
                </a:solidFill>
                <a:effectLst/>
              </a:rPr>
              <a:t> Conflits entre animaux</a:t>
            </a:r>
          </a:p>
          <a:p>
            <a:pPr algn="l">
              <a:buFont typeface="Arial" panose="020B0604020202020204" pitchFamily="34" charset="0"/>
              <a:buChar char="•"/>
            </a:pPr>
            <a:endParaRPr lang="fr-FR" b="0" i="0" dirty="0">
              <a:solidFill>
                <a:srgbClr val="474747"/>
              </a:solidFill>
              <a:effectLst/>
            </a:endParaRPr>
          </a:p>
          <a:p>
            <a:pPr algn="l">
              <a:buFont typeface="Arial" panose="020B0604020202020204" pitchFamily="34" charset="0"/>
              <a:buChar char="•"/>
            </a:pPr>
            <a:r>
              <a:rPr lang="fr-FR" b="0" i="0" dirty="0">
                <a:solidFill>
                  <a:srgbClr val="474747"/>
                </a:solidFill>
                <a:effectLst/>
              </a:rPr>
              <a:t> Changements de vie : déménagement, séparation, opération…</a:t>
            </a:r>
          </a:p>
          <a:p>
            <a:pPr algn="l">
              <a:buFont typeface="Arial" panose="020B0604020202020204" pitchFamily="34" charset="0"/>
              <a:buChar char="•"/>
            </a:pPr>
            <a:endParaRPr lang="fr-FR" b="0" i="0" dirty="0">
              <a:solidFill>
                <a:srgbClr val="474747"/>
              </a:solidFill>
              <a:effectLst/>
            </a:endParaRPr>
          </a:p>
          <a:p>
            <a:pPr algn="l">
              <a:buFont typeface="Arial" panose="020B0604020202020204" pitchFamily="34" charset="0"/>
              <a:buChar char="•"/>
            </a:pPr>
            <a:r>
              <a:rPr lang="fr-FR" b="0" i="0" dirty="0">
                <a:solidFill>
                  <a:srgbClr val="474747"/>
                </a:solidFill>
                <a:effectLst/>
              </a:rPr>
              <a:t> Maladie</a:t>
            </a:r>
          </a:p>
          <a:p>
            <a:pPr algn="l">
              <a:buFont typeface="Arial" panose="020B0604020202020204" pitchFamily="34" charset="0"/>
              <a:buChar char="•"/>
            </a:pPr>
            <a:endParaRPr lang="fr-FR" b="0" i="0" dirty="0">
              <a:solidFill>
                <a:srgbClr val="474747"/>
              </a:solidFill>
              <a:effectLst/>
            </a:endParaRPr>
          </a:p>
          <a:p>
            <a:pPr algn="l">
              <a:buFont typeface="Arial" panose="020B0604020202020204" pitchFamily="34" charset="0"/>
              <a:buChar char="•"/>
            </a:pPr>
            <a:r>
              <a:rPr lang="fr-FR" b="0" i="0" dirty="0">
                <a:solidFill>
                  <a:srgbClr val="474747"/>
                </a:solidFill>
                <a:effectLst/>
              </a:rPr>
              <a:t> Phase du départ</a:t>
            </a:r>
          </a:p>
          <a:p>
            <a:pPr algn="l">
              <a:buFont typeface="Arial" panose="020B0604020202020204" pitchFamily="34" charset="0"/>
              <a:buChar char="•"/>
            </a:pPr>
            <a:endParaRPr lang="fr-FR" dirty="0">
              <a:solidFill>
                <a:srgbClr val="474747"/>
              </a:solidFill>
            </a:endParaRPr>
          </a:p>
          <a:p>
            <a:pPr>
              <a:buNone/>
            </a:pPr>
            <a:endParaRPr lang="en-DE" dirty="0"/>
          </a:p>
        </p:txBody>
      </p:sp>
    </p:spTree>
    <p:extLst>
      <p:ext uri="{BB962C8B-B14F-4D97-AF65-F5344CB8AC3E}">
        <p14:creationId xmlns:p14="http://schemas.microsoft.com/office/powerpoint/2010/main" val="116265206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p:cNvGrpSpPr/>
        <p:nvPr/>
      </p:nvGrpSpPr>
      <p:grpSpPr>
        <a:xfrm>
          <a:off x="0" y="0"/>
          <a:ext cx="0" cy="0"/>
          <a:chOff x="0" y="0"/>
          <a:chExt cx="0" cy="0"/>
        </a:xfrm>
      </p:grpSpPr>
      <p:pic>
        <p:nvPicPr>
          <p:cNvPr id="5" name="Grafik 4">
            <a:extLst>
              <a:ext uri="{FF2B5EF4-FFF2-40B4-BE49-F238E27FC236}">
                <a16:creationId xmlns:a16="http://schemas.microsoft.com/office/drawing/2014/main" id="{748A40E3-3304-4F36-A452-DB960DCD82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65037" y="1759287"/>
            <a:ext cx="6254314" cy="4168928"/>
          </a:xfrm>
          <a:prstGeom prst="rect">
            <a:avLst/>
          </a:prstGeom>
        </p:spPr>
      </p:pic>
      <p:sp>
        <p:nvSpPr>
          <p:cNvPr id="2" name="Titel 1">
            <a:extLst>
              <a:ext uri="{FF2B5EF4-FFF2-40B4-BE49-F238E27FC236}">
                <a16:creationId xmlns:a16="http://schemas.microsoft.com/office/drawing/2014/main" id="{D5DE3690-D19C-40AE-9EC9-760F06DB3546}"/>
              </a:ext>
            </a:extLst>
          </p:cNvPr>
          <p:cNvSpPr>
            <a:spLocks noGrp="1"/>
          </p:cNvSpPr>
          <p:nvPr>
            <p:ph type="title"/>
          </p:nvPr>
        </p:nvSpPr>
        <p:spPr>
          <a:xfrm>
            <a:off x="312420" y="365125"/>
            <a:ext cx="11567160" cy="1325563"/>
          </a:xfrm>
        </p:spPr>
        <p:txBody>
          <a:bodyPr/>
          <a:lstStyle/>
          <a:p>
            <a:pPr algn="ctr"/>
            <a:r>
              <a:rPr lang="fr-FR" dirty="0"/>
              <a:t>Animaux domestiques, ou peut aider la communication?</a:t>
            </a:r>
          </a:p>
        </p:txBody>
      </p:sp>
      <p:sp>
        <p:nvSpPr>
          <p:cNvPr id="6" name="Foliennummernplatzhalter 5">
            <a:extLst>
              <a:ext uri="{FF2B5EF4-FFF2-40B4-BE49-F238E27FC236}">
                <a16:creationId xmlns:a16="http://schemas.microsoft.com/office/drawing/2014/main" id="{BB52A48D-79C9-447A-9315-E8F3CAC46803}"/>
              </a:ext>
            </a:extLst>
          </p:cNvPr>
          <p:cNvSpPr>
            <a:spLocks noGrp="1"/>
          </p:cNvSpPr>
          <p:nvPr>
            <p:ph type="sldNum" sz="quarter" idx="12"/>
          </p:nvPr>
        </p:nvSpPr>
        <p:spPr/>
        <p:txBody>
          <a:bodyPr/>
          <a:lstStyle/>
          <a:p>
            <a:r>
              <a:rPr lang="de-DE" dirty="0"/>
              <a:t>29</a:t>
            </a:r>
          </a:p>
        </p:txBody>
      </p:sp>
      <p:sp>
        <p:nvSpPr>
          <p:cNvPr id="13" name="TextBox 12">
            <a:extLst>
              <a:ext uri="{FF2B5EF4-FFF2-40B4-BE49-F238E27FC236}">
                <a16:creationId xmlns:a16="http://schemas.microsoft.com/office/drawing/2014/main" id="{3EBEF1E0-A36D-0C8F-37F4-7163EA1526D1}"/>
              </a:ext>
            </a:extLst>
          </p:cNvPr>
          <p:cNvSpPr txBox="1"/>
          <p:nvPr/>
        </p:nvSpPr>
        <p:spPr>
          <a:xfrm>
            <a:off x="469244" y="1516173"/>
            <a:ext cx="4419748" cy="5355312"/>
          </a:xfrm>
          <a:prstGeom prst="rect">
            <a:avLst/>
          </a:prstGeom>
          <a:noFill/>
        </p:spPr>
        <p:txBody>
          <a:bodyPr wrap="square">
            <a:spAutoFit/>
          </a:bodyPr>
          <a:lstStyle/>
          <a:p>
            <a:pPr>
              <a:buFont typeface="Arial" panose="020B0604020202020204" pitchFamily="34" charset="0"/>
              <a:buChar char="•"/>
            </a:pPr>
            <a:r>
              <a:rPr lang="fr-FR" dirty="0">
                <a:solidFill>
                  <a:srgbClr val="474747"/>
                </a:solidFill>
              </a:rPr>
              <a:t> Vérifier le bien-être de votre animal</a:t>
            </a:r>
          </a:p>
          <a:p>
            <a:pPr>
              <a:buFont typeface="Arial" panose="020B0604020202020204" pitchFamily="34" charset="0"/>
              <a:buChar char="•"/>
            </a:pPr>
            <a:endParaRPr lang="fr-FR" dirty="0">
              <a:solidFill>
                <a:srgbClr val="474747"/>
              </a:solidFill>
            </a:endParaRPr>
          </a:p>
          <a:p>
            <a:pPr algn="l">
              <a:buFont typeface="Arial" panose="020B0604020202020204" pitchFamily="34" charset="0"/>
              <a:buChar char="•"/>
            </a:pPr>
            <a:r>
              <a:rPr lang="fr-FR" b="0" i="0" dirty="0">
                <a:solidFill>
                  <a:srgbClr val="474747"/>
                </a:solidFill>
                <a:effectLst/>
              </a:rPr>
              <a:t> Accueillir un nouveau compagnon dans le foyer, faire connaissance et créer des liens</a:t>
            </a:r>
          </a:p>
          <a:p>
            <a:pPr algn="l">
              <a:buFont typeface="Arial" panose="020B0604020202020204" pitchFamily="34" charset="0"/>
              <a:buChar char="•"/>
            </a:pPr>
            <a:endParaRPr lang="fr-FR" b="0" i="0" dirty="0">
              <a:solidFill>
                <a:srgbClr val="474747"/>
              </a:solidFill>
              <a:effectLst/>
            </a:endParaRPr>
          </a:p>
          <a:p>
            <a:pPr algn="l">
              <a:buFont typeface="Arial" panose="020B0604020202020204" pitchFamily="34" charset="0"/>
              <a:buChar char="•"/>
            </a:pPr>
            <a:r>
              <a:rPr lang="fr-FR" b="0" i="0" dirty="0">
                <a:solidFill>
                  <a:srgbClr val="474747"/>
                </a:solidFill>
                <a:effectLst/>
              </a:rPr>
              <a:t> Défis dans la famille</a:t>
            </a:r>
          </a:p>
          <a:p>
            <a:pPr algn="l">
              <a:buFont typeface="Arial" panose="020B0604020202020204" pitchFamily="34" charset="0"/>
              <a:buChar char="•"/>
            </a:pPr>
            <a:endParaRPr lang="fr-FR" b="0" i="0" dirty="0">
              <a:solidFill>
                <a:srgbClr val="474747"/>
              </a:solidFill>
              <a:effectLst/>
            </a:endParaRPr>
          </a:p>
          <a:p>
            <a:pPr algn="l">
              <a:buFont typeface="Arial" panose="020B0604020202020204" pitchFamily="34" charset="0"/>
              <a:buChar char="•"/>
            </a:pPr>
            <a:r>
              <a:rPr lang="fr-FR" b="0" i="0" dirty="0">
                <a:solidFill>
                  <a:srgbClr val="474747"/>
                </a:solidFill>
                <a:effectLst/>
              </a:rPr>
              <a:t> Comportements indésirables</a:t>
            </a:r>
          </a:p>
          <a:p>
            <a:pPr algn="l">
              <a:buFont typeface="Arial" panose="020B0604020202020204" pitchFamily="34" charset="0"/>
              <a:buChar char="•"/>
            </a:pPr>
            <a:endParaRPr lang="fr-FR" b="0" i="0" dirty="0">
              <a:solidFill>
                <a:srgbClr val="474747"/>
              </a:solidFill>
              <a:effectLst/>
            </a:endParaRPr>
          </a:p>
          <a:p>
            <a:pPr algn="l">
              <a:buFont typeface="Arial" panose="020B0604020202020204" pitchFamily="34" charset="0"/>
              <a:buChar char="•"/>
            </a:pPr>
            <a:r>
              <a:rPr lang="fr-FR" b="0" i="0" dirty="0">
                <a:solidFill>
                  <a:srgbClr val="474747"/>
                </a:solidFill>
                <a:effectLst/>
              </a:rPr>
              <a:t> Conflits entre animaux</a:t>
            </a:r>
          </a:p>
          <a:p>
            <a:pPr algn="l">
              <a:buFont typeface="Arial" panose="020B0604020202020204" pitchFamily="34" charset="0"/>
              <a:buChar char="•"/>
            </a:pPr>
            <a:endParaRPr lang="fr-FR" b="0" i="0" dirty="0">
              <a:solidFill>
                <a:srgbClr val="474747"/>
              </a:solidFill>
              <a:effectLst/>
            </a:endParaRPr>
          </a:p>
          <a:p>
            <a:pPr algn="l">
              <a:buFont typeface="Arial" panose="020B0604020202020204" pitchFamily="34" charset="0"/>
              <a:buChar char="•"/>
            </a:pPr>
            <a:r>
              <a:rPr lang="fr-FR" b="0" i="0" dirty="0">
                <a:solidFill>
                  <a:srgbClr val="474747"/>
                </a:solidFill>
                <a:effectLst/>
              </a:rPr>
              <a:t> Changements de vie : déménagement, séparation, opération…</a:t>
            </a:r>
          </a:p>
          <a:p>
            <a:pPr algn="l">
              <a:buFont typeface="Arial" panose="020B0604020202020204" pitchFamily="34" charset="0"/>
              <a:buChar char="•"/>
            </a:pPr>
            <a:endParaRPr lang="fr-FR" b="0" i="0" dirty="0">
              <a:solidFill>
                <a:srgbClr val="474747"/>
              </a:solidFill>
              <a:effectLst/>
            </a:endParaRPr>
          </a:p>
          <a:p>
            <a:pPr algn="l">
              <a:buFont typeface="Arial" panose="020B0604020202020204" pitchFamily="34" charset="0"/>
              <a:buChar char="•"/>
            </a:pPr>
            <a:r>
              <a:rPr lang="fr-FR" b="0" i="0" dirty="0">
                <a:solidFill>
                  <a:srgbClr val="474747"/>
                </a:solidFill>
                <a:effectLst/>
              </a:rPr>
              <a:t> Maladie</a:t>
            </a:r>
          </a:p>
          <a:p>
            <a:pPr algn="l">
              <a:buFont typeface="Arial" panose="020B0604020202020204" pitchFamily="34" charset="0"/>
              <a:buChar char="•"/>
            </a:pPr>
            <a:endParaRPr lang="fr-FR" b="0" i="0" dirty="0">
              <a:solidFill>
                <a:srgbClr val="474747"/>
              </a:solidFill>
              <a:effectLst/>
            </a:endParaRPr>
          </a:p>
          <a:p>
            <a:pPr algn="l">
              <a:buFont typeface="Arial" panose="020B0604020202020204" pitchFamily="34" charset="0"/>
              <a:buChar char="•"/>
            </a:pPr>
            <a:r>
              <a:rPr lang="fr-FR" b="0" i="0" dirty="0">
                <a:solidFill>
                  <a:srgbClr val="474747"/>
                </a:solidFill>
                <a:effectLst/>
              </a:rPr>
              <a:t> Phase du départ</a:t>
            </a:r>
          </a:p>
          <a:p>
            <a:pPr algn="l">
              <a:buFont typeface="Arial" panose="020B0604020202020204" pitchFamily="34" charset="0"/>
              <a:buChar char="•"/>
            </a:pPr>
            <a:endParaRPr lang="fr-FR" dirty="0">
              <a:solidFill>
                <a:srgbClr val="474747"/>
              </a:solidFill>
            </a:endParaRPr>
          </a:p>
          <a:p>
            <a:pPr>
              <a:buNone/>
            </a:pPr>
            <a:endParaRPr lang="en-DE" dirty="0"/>
          </a:p>
        </p:txBody>
      </p:sp>
    </p:spTree>
    <p:extLst>
      <p:ext uri="{BB962C8B-B14F-4D97-AF65-F5344CB8AC3E}">
        <p14:creationId xmlns:p14="http://schemas.microsoft.com/office/powerpoint/2010/main" val="293145754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5DE3690-D19C-40AE-9EC9-760F06DB3546}"/>
              </a:ext>
            </a:extLst>
          </p:cNvPr>
          <p:cNvSpPr>
            <a:spLocks noGrp="1"/>
          </p:cNvSpPr>
          <p:nvPr>
            <p:ph type="title"/>
          </p:nvPr>
        </p:nvSpPr>
        <p:spPr/>
        <p:txBody>
          <a:bodyPr/>
          <a:lstStyle/>
          <a:p>
            <a:pPr algn="ctr"/>
            <a:r>
              <a:rPr lang="de-DE" dirty="0"/>
              <a:t>Comment les animaux réagissent à la prise de contact?</a:t>
            </a:r>
          </a:p>
        </p:txBody>
      </p:sp>
      <p:sp>
        <p:nvSpPr>
          <p:cNvPr id="3" name="Inhaltsplatzhalter 2">
            <a:extLst>
              <a:ext uri="{FF2B5EF4-FFF2-40B4-BE49-F238E27FC236}">
                <a16:creationId xmlns:a16="http://schemas.microsoft.com/office/drawing/2014/main" id="{005D4BFE-2FA7-419D-8D8F-A6AD18F8DD1E}"/>
              </a:ext>
            </a:extLst>
          </p:cNvPr>
          <p:cNvSpPr>
            <a:spLocks noGrp="1"/>
          </p:cNvSpPr>
          <p:nvPr>
            <p:ph idx="1"/>
          </p:nvPr>
        </p:nvSpPr>
        <p:spPr/>
        <p:txBody>
          <a:bodyPr/>
          <a:lstStyle/>
          <a:p>
            <a:pPr marL="0" indent="0">
              <a:buNone/>
            </a:pPr>
            <a:endParaRPr lang="de-DE" dirty="0"/>
          </a:p>
          <a:p>
            <a:pPr marL="0" indent="0">
              <a:buNone/>
            </a:pPr>
            <a:endParaRPr lang="de-DE" dirty="0"/>
          </a:p>
        </p:txBody>
      </p:sp>
      <p:sp>
        <p:nvSpPr>
          <p:cNvPr id="6" name="Foliennummernplatzhalter 5">
            <a:extLst>
              <a:ext uri="{FF2B5EF4-FFF2-40B4-BE49-F238E27FC236}">
                <a16:creationId xmlns:a16="http://schemas.microsoft.com/office/drawing/2014/main" id="{BB52A48D-79C9-447A-9315-E8F3CAC46803}"/>
              </a:ext>
            </a:extLst>
          </p:cNvPr>
          <p:cNvSpPr>
            <a:spLocks noGrp="1"/>
          </p:cNvSpPr>
          <p:nvPr>
            <p:ph type="sldNum" sz="quarter" idx="12"/>
          </p:nvPr>
        </p:nvSpPr>
        <p:spPr/>
        <p:txBody>
          <a:bodyPr/>
          <a:lstStyle/>
          <a:p>
            <a:fld id="{0FCB7232-05D0-44FB-949F-A4D45C9708DF}" type="slidenum">
              <a:rPr lang="de-DE" smtClean="0"/>
              <a:t>69</a:t>
            </a:fld>
            <a:endParaRPr lang="de-DE"/>
          </a:p>
        </p:txBody>
      </p:sp>
      <p:pic>
        <p:nvPicPr>
          <p:cNvPr id="5" name="Grafik 4">
            <a:extLst>
              <a:ext uri="{FF2B5EF4-FFF2-40B4-BE49-F238E27FC236}">
                <a16:creationId xmlns:a16="http://schemas.microsoft.com/office/drawing/2014/main" id="{F2F49B6A-9E05-45A3-A6EB-B2AD0E37989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14635" y="1770515"/>
            <a:ext cx="6575729" cy="4367462"/>
          </a:xfrm>
          <a:prstGeom prst="rect">
            <a:avLst/>
          </a:prstGeom>
        </p:spPr>
      </p:pic>
    </p:spTree>
    <p:extLst>
      <p:ext uri="{BB962C8B-B14F-4D97-AF65-F5344CB8AC3E}">
        <p14:creationId xmlns:p14="http://schemas.microsoft.com/office/powerpoint/2010/main" val="269167141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5DE3690-D19C-40AE-9EC9-760F06DB3546}"/>
              </a:ext>
            </a:extLst>
          </p:cNvPr>
          <p:cNvSpPr>
            <a:spLocks noGrp="1"/>
          </p:cNvSpPr>
          <p:nvPr>
            <p:ph type="title"/>
          </p:nvPr>
        </p:nvSpPr>
        <p:spPr/>
        <p:txBody>
          <a:bodyPr/>
          <a:lstStyle/>
          <a:p>
            <a:pPr algn="ctr"/>
            <a:r>
              <a:rPr lang="de-DE" dirty="0"/>
              <a:t>Comment les animaux réagissent à la prise de contact?</a:t>
            </a:r>
          </a:p>
        </p:txBody>
      </p:sp>
      <p:sp>
        <p:nvSpPr>
          <p:cNvPr id="3" name="Inhaltsplatzhalter 2">
            <a:extLst>
              <a:ext uri="{FF2B5EF4-FFF2-40B4-BE49-F238E27FC236}">
                <a16:creationId xmlns:a16="http://schemas.microsoft.com/office/drawing/2014/main" id="{005D4BFE-2FA7-419D-8D8F-A6AD18F8DD1E}"/>
              </a:ext>
            </a:extLst>
          </p:cNvPr>
          <p:cNvSpPr>
            <a:spLocks noGrp="1"/>
          </p:cNvSpPr>
          <p:nvPr>
            <p:ph idx="1"/>
          </p:nvPr>
        </p:nvSpPr>
        <p:spPr/>
        <p:txBody>
          <a:bodyPr/>
          <a:lstStyle/>
          <a:p>
            <a:pPr marL="0" indent="0">
              <a:buNone/>
            </a:pPr>
            <a:endParaRPr lang="de-DE" dirty="0"/>
          </a:p>
          <a:p>
            <a:pPr marL="0" indent="0">
              <a:buNone/>
            </a:pPr>
            <a:endParaRPr lang="de-DE" dirty="0"/>
          </a:p>
        </p:txBody>
      </p:sp>
      <p:sp>
        <p:nvSpPr>
          <p:cNvPr id="6" name="Foliennummernplatzhalter 5">
            <a:extLst>
              <a:ext uri="{FF2B5EF4-FFF2-40B4-BE49-F238E27FC236}">
                <a16:creationId xmlns:a16="http://schemas.microsoft.com/office/drawing/2014/main" id="{BB52A48D-79C9-447A-9315-E8F3CAC46803}"/>
              </a:ext>
            </a:extLst>
          </p:cNvPr>
          <p:cNvSpPr>
            <a:spLocks noGrp="1"/>
          </p:cNvSpPr>
          <p:nvPr>
            <p:ph type="sldNum" sz="quarter" idx="12"/>
          </p:nvPr>
        </p:nvSpPr>
        <p:spPr/>
        <p:txBody>
          <a:bodyPr/>
          <a:lstStyle/>
          <a:p>
            <a:fld id="{0FCB7232-05D0-44FB-949F-A4D45C9708DF}" type="slidenum">
              <a:rPr lang="de-DE" smtClean="0"/>
              <a:t>70</a:t>
            </a:fld>
            <a:endParaRPr lang="de-DE"/>
          </a:p>
        </p:txBody>
      </p:sp>
      <p:pic>
        <p:nvPicPr>
          <p:cNvPr id="5" name="Grafik 4">
            <a:extLst>
              <a:ext uri="{FF2B5EF4-FFF2-40B4-BE49-F238E27FC236}">
                <a16:creationId xmlns:a16="http://schemas.microsoft.com/office/drawing/2014/main" id="{F2F49B6A-9E05-45A3-A6EB-B2AD0E37989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14635" y="1770515"/>
            <a:ext cx="6575729" cy="4367462"/>
          </a:xfrm>
          <a:prstGeom prst="rect">
            <a:avLst/>
          </a:prstGeom>
        </p:spPr>
      </p:pic>
    </p:spTree>
    <p:extLst>
      <p:ext uri="{BB962C8B-B14F-4D97-AF65-F5344CB8AC3E}">
        <p14:creationId xmlns:p14="http://schemas.microsoft.com/office/powerpoint/2010/main" val="23568325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5DE3690-D19C-40AE-9EC9-760F06DB3546}"/>
              </a:ext>
            </a:extLst>
          </p:cNvPr>
          <p:cNvSpPr>
            <a:spLocks noGrp="1"/>
          </p:cNvSpPr>
          <p:nvPr>
            <p:ph type="title"/>
          </p:nvPr>
        </p:nvSpPr>
        <p:spPr>
          <a:xfrm>
            <a:off x="312420" y="365125"/>
            <a:ext cx="11567160" cy="1325563"/>
          </a:xfrm>
        </p:spPr>
        <p:txBody>
          <a:bodyPr/>
          <a:lstStyle/>
          <a:p>
            <a:r>
              <a:rPr lang="fr-FR" dirty="0"/>
              <a:t>Lex vieux jours</a:t>
            </a:r>
            <a:endParaRPr lang="de-DE" dirty="0"/>
          </a:p>
        </p:txBody>
      </p:sp>
      <p:sp>
        <p:nvSpPr>
          <p:cNvPr id="3" name="Inhaltsplatzhalter 2">
            <a:extLst>
              <a:ext uri="{FF2B5EF4-FFF2-40B4-BE49-F238E27FC236}">
                <a16:creationId xmlns:a16="http://schemas.microsoft.com/office/drawing/2014/main" id="{005D4BFE-2FA7-419D-8D8F-A6AD18F8DD1E}"/>
              </a:ext>
            </a:extLst>
          </p:cNvPr>
          <p:cNvSpPr>
            <a:spLocks noGrp="1"/>
          </p:cNvSpPr>
          <p:nvPr>
            <p:ph idx="1"/>
          </p:nvPr>
        </p:nvSpPr>
        <p:spPr/>
        <p:txBody>
          <a:bodyPr/>
          <a:lstStyle/>
          <a:p>
            <a:pPr marL="0" indent="0">
              <a:buNone/>
            </a:pPr>
            <a:endParaRPr lang="de-DE" dirty="0"/>
          </a:p>
          <a:p>
            <a:pPr marL="0" indent="0">
              <a:buNone/>
            </a:pPr>
            <a:r>
              <a:rPr lang="de-DE" dirty="0"/>
              <a:t>Ecouter les souhaits </a:t>
            </a:r>
            <a:br>
              <a:rPr lang="de-DE" dirty="0"/>
            </a:br>
            <a:r>
              <a:rPr lang="de-DE" dirty="0"/>
              <a:t>de votre animal</a:t>
            </a:r>
          </a:p>
          <a:p>
            <a:pPr marL="0" indent="0">
              <a:buNone/>
            </a:pPr>
            <a:endParaRPr lang="de-DE" dirty="0"/>
          </a:p>
        </p:txBody>
      </p:sp>
      <p:sp>
        <p:nvSpPr>
          <p:cNvPr id="6" name="Foliennummernplatzhalter 5">
            <a:extLst>
              <a:ext uri="{FF2B5EF4-FFF2-40B4-BE49-F238E27FC236}">
                <a16:creationId xmlns:a16="http://schemas.microsoft.com/office/drawing/2014/main" id="{BB52A48D-79C9-447A-9315-E8F3CAC46803}"/>
              </a:ext>
            </a:extLst>
          </p:cNvPr>
          <p:cNvSpPr>
            <a:spLocks noGrp="1"/>
          </p:cNvSpPr>
          <p:nvPr>
            <p:ph type="sldNum" sz="quarter" idx="12"/>
          </p:nvPr>
        </p:nvSpPr>
        <p:spPr/>
        <p:txBody>
          <a:bodyPr/>
          <a:lstStyle/>
          <a:p>
            <a:fld id="{0FCB7232-05D0-44FB-949F-A4D45C9708DF}" type="slidenum">
              <a:rPr lang="de-DE" smtClean="0"/>
              <a:t>71</a:t>
            </a:fld>
            <a:endParaRPr lang="de-DE"/>
          </a:p>
        </p:txBody>
      </p:sp>
      <p:pic>
        <p:nvPicPr>
          <p:cNvPr id="1026" name="Picture 2" descr="Old Grandpa Dog">
            <a:extLst>
              <a:ext uri="{FF2B5EF4-FFF2-40B4-BE49-F238E27FC236}">
                <a16:creationId xmlns:a16="http://schemas.microsoft.com/office/drawing/2014/main" id="{E79D3C83-BDBD-DB32-E753-77D015C9FF7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98637" y="1393489"/>
            <a:ext cx="3394725" cy="45167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833420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5DE3690-D19C-40AE-9EC9-760F06DB3546}"/>
              </a:ext>
            </a:extLst>
          </p:cNvPr>
          <p:cNvSpPr>
            <a:spLocks noGrp="1"/>
          </p:cNvSpPr>
          <p:nvPr>
            <p:ph type="title"/>
          </p:nvPr>
        </p:nvSpPr>
        <p:spPr>
          <a:xfrm>
            <a:off x="312420" y="365125"/>
            <a:ext cx="11567160" cy="1325563"/>
          </a:xfrm>
        </p:spPr>
        <p:txBody>
          <a:bodyPr/>
          <a:lstStyle/>
          <a:p>
            <a:r>
              <a:rPr lang="fr-FR" dirty="0"/>
              <a:t>Lex vieux jours</a:t>
            </a:r>
            <a:endParaRPr lang="de-DE" dirty="0"/>
          </a:p>
        </p:txBody>
      </p:sp>
      <p:sp>
        <p:nvSpPr>
          <p:cNvPr id="3" name="Inhaltsplatzhalter 2">
            <a:extLst>
              <a:ext uri="{FF2B5EF4-FFF2-40B4-BE49-F238E27FC236}">
                <a16:creationId xmlns:a16="http://schemas.microsoft.com/office/drawing/2014/main" id="{005D4BFE-2FA7-419D-8D8F-A6AD18F8DD1E}"/>
              </a:ext>
            </a:extLst>
          </p:cNvPr>
          <p:cNvSpPr>
            <a:spLocks noGrp="1"/>
          </p:cNvSpPr>
          <p:nvPr>
            <p:ph idx="1"/>
          </p:nvPr>
        </p:nvSpPr>
        <p:spPr/>
        <p:txBody>
          <a:bodyPr/>
          <a:lstStyle/>
          <a:p>
            <a:pPr marL="0" indent="0">
              <a:buNone/>
            </a:pPr>
            <a:endParaRPr lang="de-DE" dirty="0"/>
          </a:p>
          <a:p>
            <a:pPr marL="0" indent="0">
              <a:buNone/>
            </a:pPr>
            <a:r>
              <a:rPr lang="de-DE" dirty="0"/>
              <a:t>Ecouter les souhaits </a:t>
            </a:r>
            <a:br>
              <a:rPr lang="de-DE" dirty="0"/>
            </a:br>
            <a:r>
              <a:rPr lang="de-DE" dirty="0"/>
              <a:t>de votre animal</a:t>
            </a:r>
          </a:p>
          <a:p>
            <a:pPr marL="0" indent="0">
              <a:buNone/>
            </a:pPr>
            <a:endParaRPr lang="de-DE" dirty="0"/>
          </a:p>
        </p:txBody>
      </p:sp>
      <p:sp>
        <p:nvSpPr>
          <p:cNvPr id="6" name="Foliennummernplatzhalter 5">
            <a:extLst>
              <a:ext uri="{FF2B5EF4-FFF2-40B4-BE49-F238E27FC236}">
                <a16:creationId xmlns:a16="http://schemas.microsoft.com/office/drawing/2014/main" id="{BB52A48D-79C9-447A-9315-E8F3CAC46803}"/>
              </a:ext>
            </a:extLst>
          </p:cNvPr>
          <p:cNvSpPr>
            <a:spLocks noGrp="1"/>
          </p:cNvSpPr>
          <p:nvPr>
            <p:ph type="sldNum" sz="quarter" idx="12"/>
          </p:nvPr>
        </p:nvSpPr>
        <p:spPr/>
        <p:txBody>
          <a:bodyPr/>
          <a:lstStyle/>
          <a:p>
            <a:fld id="{0FCB7232-05D0-44FB-949F-A4D45C9708DF}" type="slidenum">
              <a:rPr lang="de-DE" smtClean="0"/>
              <a:t>72</a:t>
            </a:fld>
            <a:endParaRPr lang="de-DE"/>
          </a:p>
        </p:txBody>
      </p:sp>
      <p:pic>
        <p:nvPicPr>
          <p:cNvPr id="1026" name="Picture 2" descr="Old Grandpa Dog">
            <a:extLst>
              <a:ext uri="{FF2B5EF4-FFF2-40B4-BE49-F238E27FC236}">
                <a16:creationId xmlns:a16="http://schemas.microsoft.com/office/drawing/2014/main" id="{E79D3C83-BDBD-DB32-E753-77D015C9FF7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98637" y="1393489"/>
            <a:ext cx="3394725" cy="45167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499468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5DE3690-D19C-40AE-9EC9-760F06DB3546}"/>
              </a:ext>
            </a:extLst>
          </p:cNvPr>
          <p:cNvSpPr>
            <a:spLocks noGrp="1"/>
          </p:cNvSpPr>
          <p:nvPr>
            <p:ph type="title"/>
          </p:nvPr>
        </p:nvSpPr>
        <p:spPr>
          <a:xfrm>
            <a:off x="312420" y="365125"/>
            <a:ext cx="11567160" cy="1325563"/>
          </a:xfrm>
        </p:spPr>
        <p:txBody>
          <a:bodyPr/>
          <a:lstStyle/>
          <a:p>
            <a:r>
              <a:rPr lang="fr-FR" dirty="0"/>
              <a:t>Phase du départ - Olé</a:t>
            </a:r>
            <a:endParaRPr lang="de-DE" dirty="0"/>
          </a:p>
        </p:txBody>
      </p:sp>
      <p:sp>
        <p:nvSpPr>
          <p:cNvPr id="6" name="Foliennummernplatzhalter 5">
            <a:extLst>
              <a:ext uri="{FF2B5EF4-FFF2-40B4-BE49-F238E27FC236}">
                <a16:creationId xmlns:a16="http://schemas.microsoft.com/office/drawing/2014/main" id="{BB52A48D-79C9-447A-9315-E8F3CAC46803}"/>
              </a:ext>
            </a:extLst>
          </p:cNvPr>
          <p:cNvSpPr>
            <a:spLocks noGrp="1"/>
          </p:cNvSpPr>
          <p:nvPr>
            <p:ph type="sldNum" sz="quarter" idx="12"/>
          </p:nvPr>
        </p:nvSpPr>
        <p:spPr/>
        <p:txBody>
          <a:bodyPr/>
          <a:lstStyle/>
          <a:p>
            <a:fld id="{0FCB7232-05D0-44FB-949F-A4D45C9708DF}" type="slidenum">
              <a:rPr lang="de-DE" smtClean="0"/>
              <a:t>73</a:t>
            </a:fld>
            <a:endParaRPr lang="de-DE"/>
          </a:p>
        </p:txBody>
      </p:sp>
      <p:pic>
        <p:nvPicPr>
          <p:cNvPr id="9220" name="Picture 4" descr="Zuchtbullen - Angus-Zuchtgemeinschaft Hilgert &amp; Oldenburg Havelland">
            <a:extLst>
              <a:ext uri="{FF2B5EF4-FFF2-40B4-BE49-F238E27FC236}">
                <a16:creationId xmlns:a16="http://schemas.microsoft.com/office/drawing/2014/main" id="{324D8ABD-EA08-445C-913B-5FB7AD24DF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66059" y="1690688"/>
            <a:ext cx="6459881" cy="43065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709964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a:extLst>
            <a:ext uri="{FF2B5EF4-FFF2-40B4-BE49-F238E27FC236}">
              <a16:creationId xmlns:a16="http://schemas.microsoft.com/office/drawing/2014/main" id="{6DC7ED1D-1F6C-F735-8CAF-9615A43AE88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11FCE457-B08E-AD86-BF9A-4E0C614C6F7E}"/>
              </a:ext>
            </a:extLst>
          </p:cNvPr>
          <p:cNvSpPr>
            <a:spLocks noGrp="1"/>
          </p:cNvSpPr>
          <p:nvPr>
            <p:ph type="title"/>
          </p:nvPr>
        </p:nvSpPr>
        <p:spPr>
          <a:xfrm>
            <a:off x="312420" y="365125"/>
            <a:ext cx="11567160" cy="1325563"/>
          </a:xfrm>
        </p:spPr>
        <p:txBody>
          <a:bodyPr/>
          <a:lstStyle/>
          <a:p>
            <a:r>
              <a:rPr lang="fr-FR" dirty="0"/>
              <a:t>Phase du départ</a:t>
            </a:r>
            <a:endParaRPr lang="de-DE" dirty="0"/>
          </a:p>
        </p:txBody>
      </p:sp>
      <p:sp>
        <p:nvSpPr>
          <p:cNvPr id="6" name="Foliennummernplatzhalter 5">
            <a:extLst>
              <a:ext uri="{FF2B5EF4-FFF2-40B4-BE49-F238E27FC236}">
                <a16:creationId xmlns:a16="http://schemas.microsoft.com/office/drawing/2014/main" id="{7878E195-8B9E-A0DA-6047-BB01A4F6CC7E}"/>
              </a:ext>
            </a:extLst>
          </p:cNvPr>
          <p:cNvSpPr>
            <a:spLocks noGrp="1"/>
          </p:cNvSpPr>
          <p:nvPr>
            <p:ph type="sldNum" sz="quarter" idx="12"/>
          </p:nvPr>
        </p:nvSpPr>
        <p:spPr/>
        <p:txBody>
          <a:bodyPr/>
          <a:lstStyle/>
          <a:p>
            <a:fld id="{0FCB7232-05D0-44FB-949F-A4D45C9708DF}" type="slidenum">
              <a:rPr lang="de-DE" smtClean="0"/>
              <a:t>74</a:t>
            </a:fld>
            <a:endParaRPr lang="de-DE"/>
          </a:p>
        </p:txBody>
      </p:sp>
      <p:pic>
        <p:nvPicPr>
          <p:cNvPr id="4" name="Grafik 3">
            <a:extLst>
              <a:ext uri="{FF2B5EF4-FFF2-40B4-BE49-F238E27FC236}">
                <a16:creationId xmlns:a16="http://schemas.microsoft.com/office/drawing/2014/main" id="{30E8F512-3B35-40FA-B39E-F7453158B4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00533" y="1564674"/>
            <a:ext cx="7067035" cy="4711357"/>
          </a:xfrm>
          <a:prstGeom prst="rect">
            <a:avLst/>
          </a:prstGeom>
        </p:spPr>
      </p:pic>
    </p:spTree>
    <p:extLst>
      <p:ext uri="{BB962C8B-B14F-4D97-AF65-F5344CB8AC3E}">
        <p14:creationId xmlns:p14="http://schemas.microsoft.com/office/powerpoint/2010/main" val="2374702432"/>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a:extLst>
            <a:ext uri="{FF2B5EF4-FFF2-40B4-BE49-F238E27FC236}">
              <a16:creationId xmlns:a16="http://schemas.microsoft.com/office/drawing/2014/main" id="{6DC7ED1D-1F6C-F735-8CAF-9615A43AE88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11FCE457-B08E-AD86-BF9A-4E0C614C6F7E}"/>
              </a:ext>
            </a:extLst>
          </p:cNvPr>
          <p:cNvSpPr>
            <a:spLocks noGrp="1"/>
          </p:cNvSpPr>
          <p:nvPr>
            <p:ph type="title"/>
          </p:nvPr>
        </p:nvSpPr>
        <p:spPr>
          <a:xfrm>
            <a:off x="312420" y="365125"/>
            <a:ext cx="11567160" cy="1325563"/>
          </a:xfrm>
        </p:spPr>
        <p:txBody>
          <a:bodyPr/>
          <a:lstStyle/>
          <a:p>
            <a:r>
              <a:rPr lang="fr-FR" dirty="0"/>
              <a:t>Phase du départ</a:t>
            </a:r>
            <a:endParaRPr lang="de-DE" dirty="0"/>
          </a:p>
        </p:txBody>
      </p:sp>
      <p:sp>
        <p:nvSpPr>
          <p:cNvPr id="6" name="Foliennummernplatzhalter 5">
            <a:extLst>
              <a:ext uri="{FF2B5EF4-FFF2-40B4-BE49-F238E27FC236}">
                <a16:creationId xmlns:a16="http://schemas.microsoft.com/office/drawing/2014/main" id="{7878E195-8B9E-A0DA-6047-BB01A4F6CC7E}"/>
              </a:ext>
            </a:extLst>
          </p:cNvPr>
          <p:cNvSpPr>
            <a:spLocks noGrp="1"/>
          </p:cNvSpPr>
          <p:nvPr>
            <p:ph type="sldNum" sz="quarter" idx="12"/>
          </p:nvPr>
        </p:nvSpPr>
        <p:spPr/>
        <p:txBody>
          <a:bodyPr/>
          <a:lstStyle/>
          <a:p>
            <a:fld id="{0FCB7232-05D0-44FB-949F-A4D45C9708DF}" type="slidenum">
              <a:rPr lang="de-DE" smtClean="0"/>
              <a:t>75</a:t>
            </a:fld>
            <a:endParaRPr lang="de-DE"/>
          </a:p>
        </p:txBody>
      </p:sp>
      <p:pic>
        <p:nvPicPr>
          <p:cNvPr id="10242" name="Picture 2" descr="Das sollten Sie wissen im Umgang mit alten Hunden">
            <a:extLst>
              <a:ext uri="{FF2B5EF4-FFF2-40B4-BE49-F238E27FC236}">
                <a16:creationId xmlns:a16="http://schemas.microsoft.com/office/drawing/2014/main" id="{2E01B85F-55A8-4668-9623-03F754CEFF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90335" y="1538416"/>
            <a:ext cx="6017741" cy="45133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7243294"/>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5DE3690-D19C-40AE-9EC9-760F06DB3546}"/>
              </a:ext>
            </a:extLst>
          </p:cNvPr>
          <p:cNvSpPr>
            <a:spLocks noGrp="1"/>
          </p:cNvSpPr>
          <p:nvPr>
            <p:ph type="title"/>
          </p:nvPr>
        </p:nvSpPr>
        <p:spPr/>
        <p:txBody>
          <a:bodyPr/>
          <a:lstStyle/>
          <a:p>
            <a:pPr algn="ctr"/>
            <a:r>
              <a:rPr lang="de-DE" dirty="0"/>
              <a:t>Un cadeau pour l‘animal, et pour l'humain</a:t>
            </a:r>
          </a:p>
        </p:txBody>
      </p:sp>
      <p:sp>
        <p:nvSpPr>
          <p:cNvPr id="6" name="Foliennummernplatzhalter 5">
            <a:extLst>
              <a:ext uri="{FF2B5EF4-FFF2-40B4-BE49-F238E27FC236}">
                <a16:creationId xmlns:a16="http://schemas.microsoft.com/office/drawing/2014/main" id="{BB52A48D-79C9-447A-9315-E8F3CAC46803}"/>
              </a:ext>
            </a:extLst>
          </p:cNvPr>
          <p:cNvSpPr>
            <a:spLocks noGrp="1"/>
          </p:cNvSpPr>
          <p:nvPr>
            <p:ph type="sldNum" sz="quarter" idx="12"/>
          </p:nvPr>
        </p:nvSpPr>
        <p:spPr/>
        <p:txBody>
          <a:bodyPr/>
          <a:lstStyle/>
          <a:p>
            <a:fld id="{0FCB7232-05D0-44FB-949F-A4D45C9708DF}" type="slidenum">
              <a:rPr lang="de-DE" smtClean="0"/>
              <a:t>76</a:t>
            </a:fld>
            <a:endParaRPr lang="de-DE"/>
          </a:p>
        </p:txBody>
      </p:sp>
      <p:pic>
        <p:nvPicPr>
          <p:cNvPr id="5" name="Grafik 4">
            <a:extLst>
              <a:ext uri="{FF2B5EF4-FFF2-40B4-BE49-F238E27FC236}">
                <a16:creationId xmlns:a16="http://schemas.microsoft.com/office/drawing/2014/main" id="{718D3639-8EE4-4A52-A1B7-959AA15345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71741" y="1553889"/>
            <a:ext cx="6934611" cy="4623074"/>
          </a:xfrm>
          <a:prstGeom prst="rect">
            <a:avLst/>
          </a:prstGeom>
        </p:spPr>
      </p:pic>
      <p:sp>
        <p:nvSpPr>
          <p:cNvPr id="7" name="Textfeld 6">
            <a:extLst>
              <a:ext uri="{FF2B5EF4-FFF2-40B4-BE49-F238E27FC236}">
                <a16:creationId xmlns:a16="http://schemas.microsoft.com/office/drawing/2014/main" id="{23025900-48A9-4BB3-AC81-F396197B0ED9}"/>
              </a:ext>
            </a:extLst>
          </p:cNvPr>
          <p:cNvSpPr txBox="1"/>
          <p:nvPr/>
        </p:nvSpPr>
        <p:spPr>
          <a:xfrm>
            <a:off x="344213" y="1825625"/>
            <a:ext cx="4127528" cy="2862322"/>
          </a:xfrm>
          <a:prstGeom prst="rect">
            <a:avLst/>
          </a:prstGeom>
          <a:noFill/>
        </p:spPr>
        <p:txBody>
          <a:bodyPr wrap="square" rtlCol="0">
            <a:spAutoFit/>
          </a:bodyPr>
          <a:lstStyle/>
          <a:p>
            <a:pPr marL="285750" indent="-285750">
              <a:buFont typeface="Arial" panose="020B0604020202020204" pitchFamily="34" charset="0"/>
              <a:buChar char="•"/>
            </a:pPr>
            <a:r>
              <a:rPr lang="fr-FR" dirty="0"/>
              <a:t>Bienvenue dans un nouveau monde !</a:t>
            </a:r>
          </a:p>
          <a:p>
            <a:pPr marL="285750" indent="-285750">
              <a:buFont typeface="Arial" panose="020B0604020202020204" pitchFamily="34" charset="0"/>
              <a:buChar char="•"/>
            </a:pPr>
            <a:endParaRPr lang="fr-FR" dirty="0"/>
          </a:p>
          <a:p>
            <a:pPr marL="285750" indent="-285750">
              <a:buFont typeface="Arial" panose="020B0604020202020204" pitchFamily="34" charset="0"/>
              <a:buChar char="•"/>
            </a:pPr>
            <a:r>
              <a:rPr lang="fr-FR" dirty="0"/>
              <a:t>Développement personnel</a:t>
            </a:r>
          </a:p>
          <a:p>
            <a:pPr marL="285750" indent="-285750">
              <a:buFont typeface="Arial" panose="020B0604020202020204" pitchFamily="34" charset="0"/>
              <a:buChar char="•"/>
            </a:pPr>
            <a:endParaRPr lang="fr-FR" dirty="0"/>
          </a:p>
          <a:p>
            <a:pPr marL="285750" indent="-285750">
              <a:buFont typeface="Arial" panose="020B0604020202020204" pitchFamily="34" charset="0"/>
              <a:buChar char="•"/>
            </a:pPr>
            <a:r>
              <a:rPr lang="fr-FR" dirty="0"/>
              <a:t>Les animaux, nos miroirs</a:t>
            </a:r>
          </a:p>
          <a:p>
            <a:pPr marL="285750" indent="-285750">
              <a:buFont typeface="Arial" panose="020B0604020202020204" pitchFamily="34" charset="0"/>
              <a:buChar char="•"/>
            </a:pPr>
            <a:endParaRPr lang="fr-FR" dirty="0"/>
          </a:p>
          <a:p>
            <a:pPr marL="285750" indent="-285750">
              <a:buFont typeface="Arial" panose="020B0604020202020204" pitchFamily="34" charset="0"/>
              <a:buChar char="•"/>
            </a:pPr>
            <a:r>
              <a:rPr lang="fr-FR" dirty="0"/>
              <a:t>Un lien plus fort entre l'animal et l'humain</a:t>
            </a:r>
          </a:p>
          <a:p>
            <a:pPr marL="285750" indent="-285750">
              <a:buFont typeface="Arial" panose="020B0604020202020204" pitchFamily="34" charset="0"/>
              <a:buChar char="•"/>
            </a:pPr>
            <a:endParaRPr lang="fr-FR" dirty="0"/>
          </a:p>
          <a:p>
            <a:pPr marL="285750" indent="-285750">
              <a:buFont typeface="Arial" panose="020B0604020202020204" pitchFamily="34" charset="0"/>
              <a:buChar char="•"/>
            </a:pPr>
            <a:r>
              <a:rPr lang="fr-FR" dirty="0"/>
              <a:t>Un retour à la nature…</a:t>
            </a:r>
          </a:p>
        </p:txBody>
      </p:sp>
    </p:spTree>
    <p:extLst>
      <p:ext uri="{BB962C8B-B14F-4D97-AF65-F5344CB8AC3E}">
        <p14:creationId xmlns:p14="http://schemas.microsoft.com/office/powerpoint/2010/main" val="3580660700"/>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a:extLst>
            <a:ext uri="{FF2B5EF4-FFF2-40B4-BE49-F238E27FC236}">
              <a16:creationId xmlns:a16="http://schemas.microsoft.com/office/drawing/2014/main" id="{D2A78031-AACE-73CA-D384-3F5054919AAA}"/>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F6B132C-47E8-D5CE-4605-0FD9335EDAC9}"/>
              </a:ext>
            </a:extLst>
          </p:cNvPr>
          <p:cNvSpPr>
            <a:spLocks noGrp="1"/>
          </p:cNvSpPr>
          <p:nvPr>
            <p:ph type="title"/>
          </p:nvPr>
        </p:nvSpPr>
        <p:spPr/>
        <p:txBody>
          <a:bodyPr/>
          <a:lstStyle/>
          <a:p>
            <a:pPr algn="ctr"/>
            <a:r>
              <a:rPr lang="de-DE" dirty="0"/>
              <a:t>Un cadeau pour l‘animal, et pour l'humain</a:t>
            </a:r>
          </a:p>
        </p:txBody>
      </p:sp>
      <p:sp>
        <p:nvSpPr>
          <p:cNvPr id="6" name="Foliennummernplatzhalter 5">
            <a:extLst>
              <a:ext uri="{FF2B5EF4-FFF2-40B4-BE49-F238E27FC236}">
                <a16:creationId xmlns:a16="http://schemas.microsoft.com/office/drawing/2014/main" id="{35BC00B7-D180-BD19-428A-B4162332D01D}"/>
              </a:ext>
            </a:extLst>
          </p:cNvPr>
          <p:cNvSpPr>
            <a:spLocks noGrp="1"/>
          </p:cNvSpPr>
          <p:nvPr>
            <p:ph type="sldNum" sz="quarter" idx="12"/>
          </p:nvPr>
        </p:nvSpPr>
        <p:spPr/>
        <p:txBody>
          <a:bodyPr/>
          <a:lstStyle/>
          <a:p>
            <a:fld id="{0FCB7232-05D0-44FB-949F-A4D45C9708DF}" type="slidenum">
              <a:rPr lang="de-DE" smtClean="0"/>
              <a:t>77</a:t>
            </a:fld>
            <a:endParaRPr lang="de-DE"/>
          </a:p>
        </p:txBody>
      </p:sp>
      <p:pic>
        <p:nvPicPr>
          <p:cNvPr id="5" name="Grafik 4">
            <a:extLst>
              <a:ext uri="{FF2B5EF4-FFF2-40B4-BE49-F238E27FC236}">
                <a16:creationId xmlns:a16="http://schemas.microsoft.com/office/drawing/2014/main" id="{35D59177-DCC3-7DD9-2F13-1BCCB7B58BC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71741" y="1553889"/>
            <a:ext cx="6934611" cy="4623074"/>
          </a:xfrm>
          <a:prstGeom prst="rect">
            <a:avLst/>
          </a:prstGeom>
        </p:spPr>
      </p:pic>
      <p:sp>
        <p:nvSpPr>
          <p:cNvPr id="7" name="Textfeld 6">
            <a:extLst>
              <a:ext uri="{FF2B5EF4-FFF2-40B4-BE49-F238E27FC236}">
                <a16:creationId xmlns:a16="http://schemas.microsoft.com/office/drawing/2014/main" id="{3AE781D4-C7F1-BF63-C41D-8CD64611B992}"/>
              </a:ext>
            </a:extLst>
          </p:cNvPr>
          <p:cNvSpPr txBox="1"/>
          <p:nvPr/>
        </p:nvSpPr>
        <p:spPr>
          <a:xfrm>
            <a:off x="344213" y="1825625"/>
            <a:ext cx="4127528" cy="2862322"/>
          </a:xfrm>
          <a:prstGeom prst="rect">
            <a:avLst/>
          </a:prstGeom>
          <a:noFill/>
        </p:spPr>
        <p:txBody>
          <a:bodyPr wrap="square" rtlCol="0">
            <a:spAutoFit/>
          </a:bodyPr>
          <a:lstStyle/>
          <a:p>
            <a:pPr marL="285750" indent="-285750">
              <a:buFont typeface="Arial" panose="020B0604020202020204" pitchFamily="34" charset="0"/>
              <a:buChar char="•"/>
            </a:pPr>
            <a:r>
              <a:rPr lang="fr-FR" dirty="0"/>
              <a:t>Bienvenue dans un nouveau monde !</a:t>
            </a:r>
          </a:p>
          <a:p>
            <a:pPr marL="285750" indent="-285750">
              <a:buFont typeface="Arial" panose="020B0604020202020204" pitchFamily="34" charset="0"/>
              <a:buChar char="•"/>
            </a:pPr>
            <a:endParaRPr lang="fr-FR" dirty="0"/>
          </a:p>
          <a:p>
            <a:pPr marL="285750" indent="-285750">
              <a:buFont typeface="Arial" panose="020B0604020202020204" pitchFamily="34" charset="0"/>
              <a:buChar char="•"/>
            </a:pPr>
            <a:r>
              <a:rPr lang="fr-FR" dirty="0"/>
              <a:t>Développement personnel</a:t>
            </a:r>
          </a:p>
          <a:p>
            <a:pPr marL="285750" indent="-285750">
              <a:buFont typeface="Arial" panose="020B0604020202020204" pitchFamily="34" charset="0"/>
              <a:buChar char="•"/>
            </a:pPr>
            <a:endParaRPr lang="fr-FR" dirty="0"/>
          </a:p>
          <a:p>
            <a:pPr marL="285750" indent="-285750">
              <a:buFont typeface="Arial" panose="020B0604020202020204" pitchFamily="34" charset="0"/>
              <a:buChar char="•"/>
            </a:pPr>
            <a:r>
              <a:rPr lang="fr-FR" dirty="0"/>
              <a:t>Les animaux, nos miroirs</a:t>
            </a:r>
          </a:p>
          <a:p>
            <a:pPr marL="285750" indent="-285750">
              <a:buFont typeface="Arial" panose="020B0604020202020204" pitchFamily="34" charset="0"/>
              <a:buChar char="•"/>
            </a:pPr>
            <a:endParaRPr lang="fr-FR" dirty="0"/>
          </a:p>
          <a:p>
            <a:pPr marL="285750" indent="-285750">
              <a:buFont typeface="Arial" panose="020B0604020202020204" pitchFamily="34" charset="0"/>
              <a:buChar char="•"/>
            </a:pPr>
            <a:r>
              <a:rPr lang="fr-FR" dirty="0"/>
              <a:t>Un lien plus fort entre l'animal et l'humain</a:t>
            </a:r>
          </a:p>
          <a:p>
            <a:pPr marL="285750" indent="-285750">
              <a:buFont typeface="Arial" panose="020B0604020202020204" pitchFamily="34" charset="0"/>
              <a:buChar char="•"/>
            </a:pPr>
            <a:endParaRPr lang="fr-FR" dirty="0"/>
          </a:p>
          <a:p>
            <a:pPr marL="285750" indent="-285750">
              <a:buFont typeface="Arial" panose="020B0604020202020204" pitchFamily="34" charset="0"/>
              <a:buChar char="•"/>
            </a:pPr>
            <a:r>
              <a:rPr lang="fr-FR" dirty="0"/>
              <a:t>Un retour à la nature…</a:t>
            </a:r>
          </a:p>
        </p:txBody>
      </p:sp>
    </p:spTree>
    <p:extLst>
      <p:ext uri="{BB962C8B-B14F-4D97-AF65-F5344CB8AC3E}">
        <p14:creationId xmlns:p14="http://schemas.microsoft.com/office/powerpoint/2010/main" val="1786645172"/>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5DE3690-D19C-40AE-9EC9-760F06DB3546}"/>
              </a:ext>
            </a:extLst>
          </p:cNvPr>
          <p:cNvSpPr>
            <a:spLocks noGrp="1"/>
          </p:cNvSpPr>
          <p:nvPr>
            <p:ph type="title"/>
          </p:nvPr>
        </p:nvSpPr>
        <p:spPr/>
        <p:txBody>
          <a:bodyPr/>
          <a:lstStyle/>
          <a:p>
            <a:pPr algn="ctr"/>
            <a:r>
              <a:rPr lang="de-DE" dirty="0"/>
              <a:t>Merci!</a:t>
            </a:r>
          </a:p>
        </p:txBody>
      </p:sp>
      <p:sp>
        <p:nvSpPr>
          <p:cNvPr id="3" name="Inhaltsplatzhalter 2">
            <a:extLst>
              <a:ext uri="{FF2B5EF4-FFF2-40B4-BE49-F238E27FC236}">
                <a16:creationId xmlns:a16="http://schemas.microsoft.com/office/drawing/2014/main" id="{005D4BFE-2FA7-419D-8D8F-A6AD18F8DD1E}"/>
              </a:ext>
            </a:extLst>
          </p:cNvPr>
          <p:cNvSpPr>
            <a:spLocks noGrp="1"/>
          </p:cNvSpPr>
          <p:nvPr>
            <p:ph idx="1"/>
          </p:nvPr>
        </p:nvSpPr>
        <p:spPr/>
        <p:txBody>
          <a:bodyPr/>
          <a:lstStyle/>
          <a:p>
            <a:pPr marL="0" indent="0">
              <a:buNone/>
            </a:pPr>
            <a:endParaRPr lang="de-DE" dirty="0"/>
          </a:p>
          <a:p>
            <a:pPr marL="0" indent="0">
              <a:buNone/>
            </a:pPr>
            <a:endParaRPr lang="de-DE" dirty="0"/>
          </a:p>
        </p:txBody>
      </p:sp>
      <p:sp>
        <p:nvSpPr>
          <p:cNvPr id="6" name="Foliennummernplatzhalter 5">
            <a:extLst>
              <a:ext uri="{FF2B5EF4-FFF2-40B4-BE49-F238E27FC236}">
                <a16:creationId xmlns:a16="http://schemas.microsoft.com/office/drawing/2014/main" id="{BB52A48D-79C9-447A-9315-E8F3CAC46803}"/>
              </a:ext>
            </a:extLst>
          </p:cNvPr>
          <p:cNvSpPr>
            <a:spLocks noGrp="1"/>
          </p:cNvSpPr>
          <p:nvPr>
            <p:ph type="sldNum" sz="quarter" idx="12"/>
          </p:nvPr>
        </p:nvSpPr>
        <p:spPr/>
        <p:txBody>
          <a:bodyPr/>
          <a:lstStyle/>
          <a:p>
            <a:fld id="{0FCB7232-05D0-44FB-949F-A4D45C9708DF}" type="slidenum">
              <a:rPr lang="de-DE" smtClean="0"/>
              <a:t>78</a:t>
            </a:fld>
            <a:endParaRPr lang="de-DE"/>
          </a:p>
        </p:txBody>
      </p:sp>
      <p:sp>
        <p:nvSpPr>
          <p:cNvPr id="4" name="Rechteck 3">
            <a:extLst>
              <a:ext uri="{FF2B5EF4-FFF2-40B4-BE49-F238E27FC236}">
                <a16:creationId xmlns:a16="http://schemas.microsoft.com/office/drawing/2014/main" id="{45FF18AE-9A1B-4266-A76A-090CEE1F4271}"/>
              </a:ext>
            </a:extLst>
          </p:cNvPr>
          <p:cNvSpPr/>
          <p:nvPr/>
        </p:nvSpPr>
        <p:spPr>
          <a:xfrm>
            <a:off x="2404241" y="5712659"/>
            <a:ext cx="8305800" cy="369332"/>
          </a:xfrm>
          <a:prstGeom prst="rect">
            <a:avLst/>
          </a:prstGeom>
        </p:spPr>
        <p:txBody>
          <a:bodyPr wrap="square">
            <a:spAutoFit/>
          </a:bodyPr>
          <a:lstStyle/>
          <a:p>
            <a:r>
              <a:rPr lang="de-DE" dirty="0" err="1">
                <a:solidFill>
                  <a:schemeClr val="bg1">
                    <a:lumMod val="50000"/>
                  </a:schemeClr>
                </a:solidFill>
              </a:rPr>
              <a:t>Toki</a:t>
            </a:r>
            <a:r>
              <a:rPr lang="de-DE" dirty="0">
                <a:solidFill>
                  <a:schemeClr val="bg1">
                    <a:lumMod val="50000"/>
                  </a:schemeClr>
                </a:solidFill>
              </a:rPr>
              <a:t> </a:t>
            </a:r>
            <a:r>
              <a:rPr lang="de-DE" dirty="0" err="1">
                <a:solidFill>
                  <a:schemeClr val="bg1">
                    <a:lumMod val="50000"/>
                  </a:schemeClr>
                </a:solidFill>
              </a:rPr>
              <a:t>Toki</a:t>
            </a:r>
            <a:r>
              <a:rPr lang="de-DE" dirty="0">
                <a:solidFill>
                  <a:schemeClr val="bg1">
                    <a:lumMod val="50000"/>
                  </a:schemeClr>
                </a:solidFill>
              </a:rPr>
              <a:t> - 25 </a:t>
            </a:r>
            <a:r>
              <a:rPr lang="de-DE" dirty="0" err="1">
                <a:solidFill>
                  <a:schemeClr val="bg1">
                    <a:lumMod val="50000"/>
                  </a:schemeClr>
                </a:solidFill>
              </a:rPr>
              <a:t>Septembre</a:t>
            </a:r>
            <a:r>
              <a:rPr lang="de-DE" dirty="0">
                <a:solidFill>
                  <a:schemeClr val="bg1">
                    <a:lumMod val="50000"/>
                  </a:schemeClr>
                </a:solidFill>
              </a:rPr>
              <a:t> 2026 - Kerstin Struck - </a:t>
            </a:r>
            <a:r>
              <a:rPr lang="de-DE" dirty="0">
                <a:solidFill>
                  <a:schemeClr val="bg1">
                    <a:lumMod val="50000"/>
                  </a:schemeClr>
                </a:solidFill>
                <a:hlinkClick r:id="rId3"/>
              </a:rPr>
              <a:t>https://www.sunny-souls.de/</a:t>
            </a:r>
            <a:r>
              <a:rPr lang="de-DE" dirty="0">
                <a:solidFill>
                  <a:schemeClr val="bg1">
                    <a:lumMod val="50000"/>
                  </a:schemeClr>
                </a:solidFill>
              </a:rPr>
              <a:t> </a:t>
            </a:r>
          </a:p>
        </p:txBody>
      </p:sp>
      <p:pic>
        <p:nvPicPr>
          <p:cNvPr id="7" name="Grafik 6">
            <a:extLst>
              <a:ext uri="{FF2B5EF4-FFF2-40B4-BE49-F238E27FC236}">
                <a16:creationId xmlns:a16="http://schemas.microsoft.com/office/drawing/2014/main" id="{18B9E084-6F9A-4324-89EA-75D511DC361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307876" y="4001294"/>
            <a:ext cx="3080641" cy="3080641"/>
          </a:xfrm>
          <a:prstGeom prst="rect">
            <a:avLst/>
          </a:prstGeom>
        </p:spPr>
      </p:pic>
      <p:pic>
        <p:nvPicPr>
          <p:cNvPr id="8" name="Grafik 7">
            <a:extLst>
              <a:ext uri="{FF2B5EF4-FFF2-40B4-BE49-F238E27FC236}">
                <a16:creationId xmlns:a16="http://schemas.microsoft.com/office/drawing/2014/main" id="{AE4F91D7-5C29-4518-BB64-A3E29D8CB07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71484" y="1709626"/>
            <a:ext cx="4952469" cy="3301646"/>
          </a:xfrm>
          <a:prstGeom prst="rect">
            <a:avLst/>
          </a:prstGeom>
        </p:spPr>
      </p:pic>
    </p:spTree>
    <p:extLst>
      <p:ext uri="{BB962C8B-B14F-4D97-AF65-F5344CB8AC3E}">
        <p14:creationId xmlns:p14="http://schemas.microsoft.com/office/powerpoint/2010/main" val="1362323390"/>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8A55E45-EF92-4B4D-BE6E-95A30B800184}"/>
              </a:ext>
            </a:extLst>
          </p:cNvPr>
          <p:cNvSpPr>
            <a:spLocks noGrp="1"/>
          </p:cNvSpPr>
          <p:nvPr>
            <p:ph type="title"/>
          </p:nvPr>
        </p:nvSpPr>
        <p:spPr/>
        <p:txBody>
          <a:bodyPr/>
          <a:lstStyle/>
          <a:p>
            <a:endParaRPr lang="de-DE"/>
          </a:p>
        </p:txBody>
      </p:sp>
      <p:sp>
        <p:nvSpPr>
          <p:cNvPr id="3" name="Inhaltsplatzhalter 2">
            <a:extLst>
              <a:ext uri="{FF2B5EF4-FFF2-40B4-BE49-F238E27FC236}">
                <a16:creationId xmlns:a16="http://schemas.microsoft.com/office/drawing/2014/main" id="{0F600A54-50A1-4E0F-8B19-0619C484EB8C}"/>
              </a:ext>
            </a:extLst>
          </p:cNvPr>
          <p:cNvSpPr>
            <a:spLocks noGrp="1"/>
          </p:cNvSpPr>
          <p:nvPr>
            <p:ph idx="1"/>
          </p:nvPr>
        </p:nvSpPr>
        <p:spPr/>
        <p:txBody>
          <a:bodyPr/>
          <a:lstStyle/>
          <a:p>
            <a:endParaRPr lang="de-DE"/>
          </a:p>
        </p:txBody>
      </p:sp>
      <p:sp>
        <p:nvSpPr>
          <p:cNvPr id="4" name="Foliennummernplatzhalter 3">
            <a:extLst>
              <a:ext uri="{FF2B5EF4-FFF2-40B4-BE49-F238E27FC236}">
                <a16:creationId xmlns:a16="http://schemas.microsoft.com/office/drawing/2014/main" id="{7F23ADF4-2C3E-484F-9C9E-DA57F26E819A}"/>
              </a:ext>
            </a:extLst>
          </p:cNvPr>
          <p:cNvSpPr>
            <a:spLocks noGrp="1"/>
          </p:cNvSpPr>
          <p:nvPr>
            <p:ph type="sldNum" sz="quarter" idx="12"/>
          </p:nvPr>
        </p:nvSpPr>
        <p:spPr/>
        <p:txBody>
          <a:bodyPr/>
          <a:lstStyle/>
          <a:p>
            <a:fld id="{0FCB7232-05D0-44FB-949F-A4D45C9708DF}" type="slidenum">
              <a:rPr lang="de-DE" smtClean="0"/>
              <a:t>79</a:t>
            </a:fld>
            <a:endParaRPr lang="de-DE"/>
          </a:p>
        </p:txBody>
      </p:sp>
    </p:spTree>
    <p:extLst>
      <p:ext uri="{BB962C8B-B14F-4D97-AF65-F5344CB8AC3E}">
        <p14:creationId xmlns:p14="http://schemas.microsoft.com/office/powerpoint/2010/main" val="480497041"/>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5DE3690-D19C-40AE-9EC9-760F06DB3546}"/>
              </a:ext>
            </a:extLst>
          </p:cNvPr>
          <p:cNvSpPr>
            <a:spLocks noGrp="1"/>
          </p:cNvSpPr>
          <p:nvPr>
            <p:ph type="title"/>
          </p:nvPr>
        </p:nvSpPr>
        <p:spPr/>
        <p:txBody>
          <a:bodyPr/>
          <a:lstStyle/>
          <a:p>
            <a:r>
              <a:rPr lang="fr-FR"/>
              <a:t>Conversation avec un animal sauvage : la fouine</a:t>
            </a:r>
            <a:endParaRPr lang="de-DE" dirty="0"/>
          </a:p>
        </p:txBody>
      </p:sp>
      <p:sp>
        <p:nvSpPr>
          <p:cNvPr id="3" name="Inhaltsplatzhalter 2">
            <a:extLst>
              <a:ext uri="{FF2B5EF4-FFF2-40B4-BE49-F238E27FC236}">
                <a16:creationId xmlns:a16="http://schemas.microsoft.com/office/drawing/2014/main" id="{005D4BFE-2FA7-419D-8D8F-A6AD18F8DD1E}"/>
              </a:ext>
            </a:extLst>
          </p:cNvPr>
          <p:cNvSpPr>
            <a:spLocks noGrp="1"/>
          </p:cNvSpPr>
          <p:nvPr>
            <p:ph idx="1"/>
          </p:nvPr>
        </p:nvSpPr>
        <p:spPr/>
        <p:txBody>
          <a:bodyPr/>
          <a:lstStyle/>
          <a:p>
            <a:endParaRPr lang="de-DE"/>
          </a:p>
          <a:p>
            <a:endParaRPr lang="de-DE"/>
          </a:p>
          <a:p>
            <a:endParaRPr lang="de-DE"/>
          </a:p>
          <a:p>
            <a:endParaRPr lang="de-DE"/>
          </a:p>
          <a:p>
            <a:endParaRPr lang="de-DE" dirty="0"/>
          </a:p>
        </p:txBody>
      </p:sp>
      <p:sp>
        <p:nvSpPr>
          <p:cNvPr id="6" name="Foliennummernplatzhalter 5">
            <a:extLst>
              <a:ext uri="{FF2B5EF4-FFF2-40B4-BE49-F238E27FC236}">
                <a16:creationId xmlns:a16="http://schemas.microsoft.com/office/drawing/2014/main" id="{BB52A48D-79C9-447A-9315-E8F3CAC46803}"/>
              </a:ext>
            </a:extLst>
          </p:cNvPr>
          <p:cNvSpPr>
            <a:spLocks noGrp="1"/>
          </p:cNvSpPr>
          <p:nvPr>
            <p:ph type="sldNum" sz="quarter" idx="12"/>
          </p:nvPr>
        </p:nvSpPr>
        <p:spPr/>
        <p:txBody>
          <a:bodyPr/>
          <a:lstStyle/>
          <a:p>
            <a:fld id="{0FCB7232-05D0-44FB-949F-A4D45C9708DF}" type="slidenum">
              <a:rPr lang="de-DE" smtClean="0"/>
              <a:pPr/>
              <a:t>80</a:t>
            </a:fld>
            <a:endParaRPr lang="de-DE"/>
          </a:p>
        </p:txBody>
      </p:sp>
      <p:pic>
        <p:nvPicPr>
          <p:cNvPr id="5122" name="Picture 2" descr="The Weasel entered an attic, Juste Chevillet">
            <a:extLst>
              <a:ext uri="{FF2B5EF4-FFF2-40B4-BE49-F238E27FC236}">
                <a16:creationId xmlns:a16="http://schemas.microsoft.com/office/drawing/2014/main" id="{600150D9-7B3C-CABF-143D-26E1A781C4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81606" y="1495537"/>
            <a:ext cx="3723482" cy="5225938"/>
          </a:xfrm>
          <a:prstGeom prst="rect">
            <a:avLst/>
          </a:prstGeom>
          <a:noFill/>
          <a:extLst>
            <a:ext uri="{909E8E84-426E-40DD-AFC4-6F175D3DCCD1}">
              <a14:hiddenFill xmlns:a14="http://schemas.microsoft.com/office/drawing/2010/main">
                <a:solidFill>
                  <a:srgbClr val="FFFFFF"/>
                </a:solidFill>
              </a14:hiddenFill>
            </a:ext>
          </a:extLst>
        </p:spPr>
      </p:pic>
      <p:sp>
        <p:nvSpPr>
          <p:cNvPr id="4" name="Oval 3">
            <a:extLst>
              <a:ext uri="{FF2B5EF4-FFF2-40B4-BE49-F238E27FC236}">
                <a16:creationId xmlns:a16="http://schemas.microsoft.com/office/drawing/2014/main" id="{4D440757-3EE2-E856-3213-F7BF14122B7E}"/>
              </a:ext>
            </a:extLst>
          </p:cNvPr>
          <p:cNvSpPr/>
          <p:nvPr/>
        </p:nvSpPr>
        <p:spPr>
          <a:xfrm>
            <a:off x="5792545" y="3850677"/>
            <a:ext cx="606911" cy="552630"/>
          </a:xfrm>
          <a:prstGeom prst="ellipse">
            <a:avLst/>
          </a:prstGeom>
          <a:noFill/>
          <a:ln w="254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DE"/>
          </a:p>
        </p:txBody>
      </p:sp>
      <p:sp>
        <p:nvSpPr>
          <p:cNvPr id="9" name="TextBox 8">
            <a:extLst>
              <a:ext uri="{FF2B5EF4-FFF2-40B4-BE49-F238E27FC236}">
                <a16:creationId xmlns:a16="http://schemas.microsoft.com/office/drawing/2014/main" id="{DE788229-880D-64E0-A5ED-227F88A138B6}"/>
              </a:ext>
            </a:extLst>
          </p:cNvPr>
          <p:cNvSpPr txBox="1"/>
          <p:nvPr/>
        </p:nvSpPr>
        <p:spPr>
          <a:xfrm>
            <a:off x="829733" y="1754015"/>
            <a:ext cx="3723482" cy="4893647"/>
          </a:xfrm>
          <a:prstGeom prst="rect">
            <a:avLst/>
          </a:prstGeom>
          <a:noFill/>
        </p:spPr>
        <p:txBody>
          <a:bodyPr wrap="square">
            <a:spAutoFit/>
          </a:bodyPr>
          <a:lstStyle/>
          <a:p>
            <a:pPr algn="l">
              <a:buNone/>
            </a:pPr>
            <a:r>
              <a:rPr lang="fr-FR" sz="1200" b="1" i="0" dirty="0">
                <a:solidFill>
                  <a:srgbClr val="000000"/>
                </a:solidFill>
                <a:effectLst/>
                <a:latin typeface="Comic Sans MS" panose="030F0702030302020204" pitchFamily="66" charset="0"/>
              </a:rPr>
              <a:t>LA BELETTE ENTRÉE DANS UN GRENIER (*)</a:t>
            </a:r>
            <a:br>
              <a:rPr lang="fr-FR" sz="1200" b="0" i="0" dirty="0">
                <a:solidFill>
                  <a:srgbClr val="000000"/>
                </a:solidFill>
                <a:effectLst/>
                <a:latin typeface="Comic Sans MS" panose="030F0702030302020204" pitchFamily="66" charset="0"/>
              </a:rPr>
            </a:br>
            <a:br>
              <a:rPr lang="fr-FR" sz="1200" b="0" i="0" dirty="0">
                <a:solidFill>
                  <a:srgbClr val="000000"/>
                </a:solidFill>
                <a:effectLst/>
                <a:latin typeface="French Script MT" panose="03020402040607040605" pitchFamily="66" charset="0"/>
              </a:rPr>
            </a:br>
            <a:r>
              <a:rPr lang="fr-FR" sz="1200" b="0" i="0" dirty="0">
                <a:solidFill>
                  <a:srgbClr val="000000"/>
                </a:solidFill>
                <a:effectLst/>
                <a:latin typeface="French Script MT" panose="03020402040607040605" pitchFamily="66" charset="0"/>
              </a:rPr>
              <a:t>Damoiselle (1) Belette, au corps long et </a:t>
            </a:r>
            <a:r>
              <a:rPr lang="fr-FR" sz="1200" b="0" i="0" dirty="0" err="1">
                <a:solidFill>
                  <a:srgbClr val="000000"/>
                </a:solidFill>
                <a:effectLst/>
                <a:latin typeface="French Script MT" panose="03020402040607040605" pitchFamily="66" charset="0"/>
              </a:rPr>
              <a:t>floüet</a:t>
            </a:r>
            <a:r>
              <a:rPr lang="fr-FR" sz="1200" b="0" i="0" dirty="0">
                <a:solidFill>
                  <a:srgbClr val="000000"/>
                </a:solidFill>
                <a:effectLst/>
                <a:latin typeface="French Script MT" panose="03020402040607040605" pitchFamily="66" charset="0"/>
              </a:rPr>
              <a:t>,</a:t>
            </a:r>
            <a:br>
              <a:rPr lang="fr-FR" sz="1200" b="0" i="0" dirty="0">
                <a:solidFill>
                  <a:srgbClr val="000000"/>
                </a:solidFill>
                <a:effectLst/>
                <a:latin typeface="French Script MT" panose="03020402040607040605" pitchFamily="66" charset="0"/>
              </a:rPr>
            </a:br>
            <a:r>
              <a:rPr lang="fr-FR" sz="1200" b="0" i="0" dirty="0">
                <a:solidFill>
                  <a:srgbClr val="000000"/>
                </a:solidFill>
                <a:effectLst/>
                <a:latin typeface="French Script MT" panose="03020402040607040605" pitchFamily="66" charset="0"/>
              </a:rPr>
              <a:t>Entra dans un grenier par un trou fort </a:t>
            </a:r>
            <a:r>
              <a:rPr lang="fr-FR" sz="1200" b="0" i="0" dirty="0" err="1">
                <a:solidFill>
                  <a:srgbClr val="000000"/>
                </a:solidFill>
                <a:effectLst/>
                <a:latin typeface="French Script MT" panose="03020402040607040605" pitchFamily="66" charset="0"/>
              </a:rPr>
              <a:t>étret</a:t>
            </a:r>
            <a:r>
              <a:rPr lang="fr-FR" sz="1200" b="0" i="0" dirty="0">
                <a:solidFill>
                  <a:srgbClr val="000000"/>
                </a:solidFill>
                <a:effectLst/>
                <a:latin typeface="French Script MT" panose="03020402040607040605" pitchFamily="66" charset="0"/>
              </a:rPr>
              <a:t> : (2)</a:t>
            </a:r>
            <a:br>
              <a:rPr lang="fr-FR" sz="1200" b="0" i="0" dirty="0">
                <a:solidFill>
                  <a:srgbClr val="000000"/>
                </a:solidFill>
                <a:effectLst/>
                <a:latin typeface="French Script MT" panose="03020402040607040605" pitchFamily="66" charset="0"/>
              </a:rPr>
            </a:br>
            <a:r>
              <a:rPr lang="fr-FR" sz="1200" b="0" i="0" dirty="0">
                <a:solidFill>
                  <a:srgbClr val="000000"/>
                </a:solidFill>
                <a:effectLst/>
                <a:latin typeface="French Script MT" panose="03020402040607040605" pitchFamily="66" charset="0"/>
              </a:rPr>
              <a:t>            Elle sortait de maladie.</a:t>
            </a:r>
            <a:br>
              <a:rPr lang="fr-FR" sz="1200" b="0" i="0" dirty="0">
                <a:solidFill>
                  <a:srgbClr val="000000"/>
                </a:solidFill>
                <a:effectLst/>
                <a:latin typeface="French Script MT" panose="03020402040607040605" pitchFamily="66" charset="0"/>
              </a:rPr>
            </a:br>
            <a:r>
              <a:rPr lang="fr-FR" sz="1200" b="0" i="0" dirty="0">
                <a:solidFill>
                  <a:srgbClr val="000000"/>
                </a:solidFill>
                <a:effectLst/>
                <a:latin typeface="French Script MT" panose="03020402040607040605" pitchFamily="66" charset="0"/>
              </a:rPr>
              <a:t>            Là, vivant à discrétion, (3)</a:t>
            </a:r>
            <a:br>
              <a:rPr lang="fr-FR" sz="1200" b="0" i="0" dirty="0">
                <a:solidFill>
                  <a:srgbClr val="000000"/>
                </a:solidFill>
                <a:effectLst/>
                <a:latin typeface="French Script MT" panose="03020402040607040605" pitchFamily="66" charset="0"/>
              </a:rPr>
            </a:br>
            <a:r>
              <a:rPr lang="fr-FR" sz="1200" b="0" i="0" dirty="0">
                <a:solidFill>
                  <a:srgbClr val="000000"/>
                </a:solidFill>
                <a:effectLst/>
                <a:latin typeface="French Script MT" panose="03020402040607040605" pitchFamily="66" charset="0"/>
              </a:rPr>
              <a:t>            La Galande fit chère lie, (4)</a:t>
            </a:r>
            <a:br>
              <a:rPr lang="fr-FR" sz="1200" b="0" i="0" dirty="0">
                <a:solidFill>
                  <a:srgbClr val="000000"/>
                </a:solidFill>
                <a:effectLst/>
                <a:latin typeface="French Script MT" panose="03020402040607040605" pitchFamily="66" charset="0"/>
              </a:rPr>
            </a:br>
            <a:r>
              <a:rPr lang="fr-FR" sz="1200" b="0" i="0" dirty="0">
                <a:solidFill>
                  <a:srgbClr val="000000"/>
                </a:solidFill>
                <a:effectLst/>
                <a:latin typeface="French Script MT" panose="03020402040607040605" pitchFamily="66" charset="0"/>
              </a:rPr>
              <a:t>            Mangea, rongea : Dieu sait la vie,</a:t>
            </a:r>
            <a:br>
              <a:rPr lang="fr-FR" sz="1200" b="0" i="0" dirty="0">
                <a:solidFill>
                  <a:srgbClr val="000000"/>
                </a:solidFill>
                <a:effectLst/>
                <a:latin typeface="French Script MT" panose="03020402040607040605" pitchFamily="66" charset="0"/>
              </a:rPr>
            </a:br>
            <a:r>
              <a:rPr lang="fr-FR" sz="1200" b="0" i="0" dirty="0">
                <a:solidFill>
                  <a:srgbClr val="000000"/>
                </a:solidFill>
                <a:effectLst/>
                <a:latin typeface="French Script MT" panose="03020402040607040605" pitchFamily="66" charset="0"/>
              </a:rPr>
              <a:t>Et le lard qui périt en cette occasion.</a:t>
            </a:r>
            <a:br>
              <a:rPr lang="fr-FR" sz="1200" b="0" i="0" dirty="0">
                <a:solidFill>
                  <a:srgbClr val="000000"/>
                </a:solidFill>
                <a:effectLst/>
                <a:latin typeface="French Script MT" panose="03020402040607040605" pitchFamily="66" charset="0"/>
              </a:rPr>
            </a:br>
            <a:r>
              <a:rPr lang="fr-FR" sz="1200" b="0" i="0" dirty="0">
                <a:solidFill>
                  <a:srgbClr val="000000"/>
                </a:solidFill>
                <a:effectLst/>
                <a:latin typeface="French Script MT" panose="03020402040607040605" pitchFamily="66" charset="0"/>
              </a:rPr>
              <a:t>            La voilà pour conclusion</a:t>
            </a:r>
            <a:br>
              <a:rPr lang="fr-FR" sz="1200" b="0" i="0" dirty="0">
                <a:solidFill>
                  <a:srgbClr val="000000"/>
                </a:solidFill>
                <a:effectLst/>
                <a:latin typeface="French Script MT" panose="03020402040607040605" pitchFamily="66" charset="0"/>
              </a:rPr>
            </a:br>
            <a:r>
              <a:rPr lang="fr-FR" sz="1200" b="0" i="0" dirty="0">
                <a:solidFill>
                  <a:srgbClr val="000000"/>
                </a:solidFill>
                <a:effectLst/>
                <a:latin typeface="French Script MT" panose="03020402040607040605" pitchFamily="66" charset="0"/>
              </a:rPr>
              <a:t>            Grasse, </a:t>
            </a:r>
            <a:r>
              <a:rPr lang="fr-FR" sz="1200" b="0" i="0" dirty="0" err="1">
                <a:solidFill>
                  <a:srgbClr val="000000"/>
                </a:solidFill>
                <a:effectLst/>
                <a:latin typeface="French Script MT" panose="03020402040607040605" pitchFamily="66" charset="0"/>
              </a:rPr>
              <a:t>maflue</a:t>
            </a:r>
            <a:r>
              <a:rPr lang="fr-FR" sz="1200" b="0" i="0" dirty="0">
                <a:solidFill>
                  <a:srgbClr val="000000"/>
                </a:solidFill>
                <a:effectLst/>
                <a:latin typeface="French Script MT" panose="03020402040607040605" pitchFamily="66" charset="0"/>
              </a:rPr>
              <a:t> (5),  et rebondie.</a:t>
            </a:r>
            <a:br>
              <a:rPr lang="fr-FR" sz="1200" b="0" i="0" dirty="0">
                <a:solidFill>
                  <a:srgbClr val="000000"/>
                </a:solidFill>
                <a:effectLst/>
                <a:latin typeface="French Script MT" panose="03020402040607040605" pitchFamily="66" charset="0"/>
              </a:rPr>
            </a:br>
            <a:r>
              <a:rPr lang="fr-FR" sz="1200" b="0" i="0" dirty="0">
                <a:solidFill>
                  <a:srgbClr val="000000"/>
                </a:solidFill>
                <a:effectLst/>
                <a:latin typeface="French Script MT" panose="03020402040607040605" pitchFamily="66" charset="0"/>
              </a:rPr>
              <a:t>Au bout de la semaine, ayant dîné son </a:t>
            </a:r>
            <a:r>
              <a:rPr lang="fr-FR" sz="1200" b="0" i="0" dirty="0" err="1">
                <a:solidFill>
                  <a:srgbClr val="000000"/>
                </a:solidFill>
                <a:effectLst/>
                <a:latin typeface="French Script MT" panose="03020402040607040605" pitchFamily="66" charset="0"/>
              </a:rPr>
              <a:t>soû</a:t>
            </a:r>
            <a:r>
              <a:rPr lang="fr-FR" sz="1200" b="0" i="0" dirty="0">
                <a:solidFill>
                  <a:srgbClr val="000000"/>
                </a:solidFill>
                <a:effectLst/>
                <a:latin typeface="French Script MT" panose="03020402040607040605" pitchFamily="66" charset="0"/>
              </a:rPr>
              <a:t>,</a:t>
            </a:r>
            <a:br>
              <a:rPr lang="fr-FR" sz="1200" b="0" i="0" dirty="0">
                <a:solidFill>
                  <a:srgbClr val="000000"/>
                </a:solidFill>
                <a:effectLst/>
                <a:latin typeface="French Script MT" panose="03020402040607040605" pitchFamily="66" charset="0"/>
              </a:rPr>
            </a:br>
            <a:r>
              <a:rPr lang="fr-FR" sz="1200" b="0" i="0" dirty="0">
                <a:solidFill>
                  <a:srgbClr val="000000"/>
                </a:solidFill>
                <a:effectLst/>
                <a:latin typeface="French Script MT" panose="03020402040607040605" pitchFamily="66" charset="0"/>
              </a:rPr>
              <a:t>Elle entend quelque bruit, veut sortir par le trou,</a:t>
            </a:r>
            <a:br>
              <a:rPr lang="fr-FR" sz="1200" b="0" i="0" dirty="0">
                <a:solidFill>
                  <a:srgbClr val="000000"/>
                </a:solidFill>
                <a:effectLst/>
                <a:latin typeface="French Script MT" panose="03020402040607040605" pitchFamily="66" charset="0"/>
              </a:rPr>
            </a:br>
            <a:r>
              <a:rPr lang="fr-FR" sz="1200" b="0" i="0" dirty="0">
                <a:solidFill>
                  <a:srgbClr val="000000"/>
                </a:solidFill>
                <a:effectLst/>
                <a:latin typeface="French Script MT" panose="03020402040607040605" pitchFamily="66" charset="0"/>
              </a:rPr>
              <a:t>Ne peut plus repasser, et croit s'être méprise.</a:t>
            </a:r>
            <a:br>
              <a:rPr lang="fr-FR" sz="1200" b="0" i="0" dirty="0">
                <a:solidFill>
                  <a:srgbClr val="000000"/>
                </a:solidFill>
                <a:effectLst/>
                <a:latin typeface="French Script MT" panose="03020402040607040605" pitchFamily="66" charset="0"/>
              </a:rPr>
            </a:br>
            <a:r>
              <a:rPr lang="fr-FR" sz="1200" b="0" i="0" dirty="0">
                <a:solidFill>
                  <a:srgbClr val="000000"/>
                </a:solidFill>
                <a:effectLst/>
                <a:latin typeface="French Script MT" panose="03020402040607040605" pitchFamily="66" charset="0"/>
              </a:rPr>
              <a:t>            Après avoir fait quelques tours,</a:t>
            </a:r>
            <a:br>
              <a:rPr lang="fr-FR" sz="1200" b="0" i="0" dirty="0">
                <a:solidFill>
                  <a:srgbClr val="000000"/>
                </a:solidFill>
                <a:effectLst/>
                <a:latin typeface="French Script MT" panose="03020402040607040605" pitchFamily="66" charset="0"/>
              </a:rPr>
            </a:br>
            <a:r>
              <a:rPr lang="fr-FR" sz="1200" b="0" i="0" dirty="0">
                <a:solidFill>
                  <a:srgbClr val="000000"/>
                </a:solidFill>
                <a:effectLst/>
                <a:latin typeface="French Script MT" panose="03020402040607040605" pitchFamily="66" charset="0"/>
              </a:rPr>
              <a:t>C'est, dit-elle, l'endroit, me voilà bien surprise ;</a:t>
            </a:r>
            <a:br>
              <a:rPr lang="fr-FR" sz="1200" b="0" i="0" dirty="0">
                <a:solidFill>
                  <a:srgbClr val="000000"/>
                </a:solidFill>
                <a:effectLst/>
                <a:latin typeface="French Script MT" panose="03020402040607040605" pitchFamily="66" charset="0"/>
              </a:rPr>
            </a:br>
            <a:r>
              <a:rPr lang="fr-FR" sz="1200" b="0" i="0" dirty="0">
                <a:solidFill>
                  <a:srgbClr val="000000"/>
                </a:solidFill>
                <a:effectLst/>
                <a:latin typeface="French Script MT" panose="03020402040607040605" pitchFamily="66" charset="0"/>
              </a:rPr>
              <a:t>J'ai passé par ici depuis cinq ou six jours.</a:t>
            </a:r>
            <a:br>
              <a:rPr lang="fr-FR" sz="1200" b="0" i="0" dirty="0">
                <a:solidFill>
                  <a:srgbClr val="000000"/>
                </a:solidFill>
                <a:effectLst/>
                <a:latin typeface="French Script MT" panose="03020402040607040605" pitchFamily="66" charset="0"/>
              </a:rPr>
            </a:br>
            <a:r>
              <a:rPr lang="fr-FR" sz="1200" b="0" i="0" dirty="0">
                <a:solidFill>
                  <a:srgbClr val="000000"/>
                </a:solidFill>
                <a:effectLst/>
                <a:latin typeface="French Script MT" panose="03020402040607040605" pitchFamily="66" charset="0"/>
              </a:rPr>
              <a:t>            Un Rat, qui la voyait en peine</a:t>
            </a:r>
            <a:br>
              <a:rPr lang="fr-FR" sz="1200" b="0" i="0" dirty="0">
                <a:solidFill>
                  <a:srgbClr val="000000"/>
                </a:solidFill>
                <a:effectLst/>
                <a:latin typeface="French Script MT" panose="03020402040607040605" pitchFamily="66" charset="0"/>
              </a:rPr>
            </a:br>
            <a:r>
              <a:rPr lang="fr-FR" sz="1200" b="0" i="0" dirty="0">
                <a:solidFill>
                  <a:srgbClr val="000000"/>
                </a:solidFill>
                <a:effectLst/>
                <a:latin typeface="French Script MT" panose="03020402040607040605" pitchFamily="66" charset="0"/>
              </a:rPr>
              <a:t>Lui dit : Vous aviez lors la panse un peu moins pleine.</a:t>
            </a:r>
            <a:br>
              <a:rPr lang="fr-FR" sz="1200" b="0" i="0" dirty="0">
                <a:solidFill>
                  <a:srgbClr val="000000"/>
                </a:solidFill>
                <a:effectLst/>
                <a:latin typeface="French Script MT" panose="03020402040607040605" pitchFamily="66" charset="0"/>
              </a:rPr>
            </a:br>
            <a:r>
              <a:rPr lang="fr-FR" sz="1200" b="0" i="0" dirty="0">
                <a:solidFill>
                  <a:srgbClr val="000000"/>
                </a:solidFill>
                <a:effectLst/>
                <a:latin typeface="French Script MT" panose="03020402040607040605" pitchFamily="66" charset="0"/>
              </a:rPr>
              <a:t>Vous êtes maigre entrée, il faut maigre sortir.</a:t>
            </a:r>
            <a:br>
              <a:rPr lang="fr-FR" sz="1200" b="0" i="0" dirty="0">
                <a:solidFill>
                  <a:srgbClr val="000000"/>
                </a:solidFill>
                <a:effectLst/>
                <a:latin typeface="French Script MT" panose="03020402040607040605" pitchFamily="66" charset="0"/>
              </a:rPr>
            </a:br>
            <a:r>
              <a:rPr lang="fr-FR" sz="1200" b="0" i="0" dirty="0">
                <a:solidFill>
                  <a:srgbClr val="000000"/>
                </a:solidFill>
                <a:effectLst/>
                <a:latin typeface="French Script MT" panose="03020402040607040605" pitchFamily="66" charset="0"/>
              </a:rPr>
              <a:t>Ce que je vous dis là, l'on le dit à bien d'autres.</a:t>
            </a:r>
            <a:br>
              <a:rPr lang="fr-FR" sz="1200" b="0" i="0" dirty="0">
                <a:solidFill>
                  <a:srgbClr val="000000"/>
                </a:solidFill>
                <a:effectLst/>
                <a:latin typeface="French Script MT" panose="03020402040607040605" pitchFamily="66" charset="0"/>
              </a:rPr>
            </a:br>
            <a:r>
              <a:rPr lang="fr-FR" sz="1200" b="0" i="0" dirty="0">
                <a:solidFill>
                  <a:srgbClr val="000000"/>
                </a:solidFill>
                <a:effectLst/>
                <a:latin typeface="French Script MT" panose="03020402040607040605" pitchFamily="66" charset="0"/>
              </a:rPr>
              <a:t>Mais ne confondons point, par trop approfondir, (6 )</a:t>
            </a:r>
            <a:br>
              <a:rPr lang="fr-FR" sz="1200" b="0" i="0" dirty="0">
                <a:solidFill>
                  <a:srgbClr val="000000"/>
                </a:solidFill>
                <a:effectLst/>
                <a:latin typeface="French Script MT" panose="03020402040607040605" pitchFamily="66" charset="0"/>
              </a:rPr>
            </a:br>
            <a:r>
              <a:rPr lang="fr-FR" sz="1200" b="0" i="0" dirty="0">
                <a:solidFill>
                  <a:srgbClr val="000000"/>
                </a:solidFill>
                <a:effectLst/>
                <a:latin typeface="French Script MT" panose="03020402040607040605" pitchFamily="66" charset="0"/>
              </a:rPr>
              <a:t>            Leurs affaires avec les vôtres.</a:t>
            </a:r>
          </a:p>
          <a:p>
            <a:pPr>
              <a:buNone/>
            </a:pPr>
            <a:br>
              <a:rPr lang="fr-FR" sz="1200" dirty="0">
                <a:latin typeface="French Script MT" panose="03020402040607040605" pitchFamily="66" charset="0"/>
              </a:rPr>
            </a:br>
            <a:endParaRPr lang="en-DE" sz="1200" dirty="0">
              <a:latin typeface="French Script MT" panose="03020402040607040605" pitchFamily="66" charset="0"/>
            </a:endParaRPr>
          </a:p>
        </p:txBody>
      </p:sp>
      <p:graphicFrame>
        <p:nvGraphicFramePr>
          <p:cNvPr id="10" name="Table 9">
            <a:extLst>
              <a:ext uri="{FF2B5EF4-FFF2-40B4-BE49-F238E27FC236}">
                <a16:creationId xmlns:a16="http://schemas.microsoft.com/office/drawing/2014/main" id="{190376AA-F420-DFCE-4EB1-32734F684CAE}"/>
              </a:ext>
            </a:extLst>
          </p:cNvPr>
          <p:cNvGraphicFramePr>
            <a:graphicFrameLocks noGrp="1"/>
          </p:cNvGraphicFramePr>
          <p:nvPr>
            <p:extLst>
              <p:ext uri="{D42A27DB-BD31-4B8C-83A1-F6EECF244321}">
                <p14:modId xmlns:p14="http://schemas.microsoft.com/office/powerpoint/2010/main" val="1198618467"/>
              </p:ext>
            </p:extLst>
          </p:nvPr>
        </p:nvGraphicFramePr>
        <p:xfrm>
          <a:off x="8945880" y="6096173"/>
          <a:ext cx="3026664" cy="304800"/>
        </p:xfrm>
        <a:graphic>
          <a:graphicData uri="http://schemas.openxmlformats.org/drawingml/2006/table">
            <a:tbl>
              <a:tblPr/>
              <a:tblGrid>
                <a:gridCol w="3026664">
                  <a:extLst>
                    <a:ext uri="{9D8B030D-6E8A-4147-A177-3AD203B41FA5}">
                      <a16:colId xmlns:a16="http://schemas.microsoft.com/office/drawing/2014/main" val="1976239305"/>
                    </a:ext>
                  </a:extLst>
                </a:gridCol>
              </a:tblGrid>
              <a:tr h="0">
                <a:tc>
                  <a:txBody>
                    <a:bodyPr/>
                    <a:lstStyle/>
                    <a:p>
                      <a:pPr algn="l" rtl="0">
                        <a:buNone/>
                      </a:pPr>
                      <a:r>
                        <a:rPr lang="fr-FR" b="1" u="none" strike="noStrike" dirty="0">
                          <a:solidFill>
                            <a:srgbClr val="3366CC"/>
                          </a:solidFill>
                          <a:effectLst/>
                          <a:hlinkClick r:id="rId4" tooltip="w:fr:Juste Chevillet"/>
                        </a:rPr>
                        <a:t>Juste </a:t>
                      </a:r>
                      <a:r>
                        <a:rPr lang="fr-FR" b="1" u="none" strike="noStrike" dirty="0" err="1">
                          <a:solidFill>
                            <a:srgbClr val="3366CC"/>
                          </a:solidFill>
                          <a:effectLst/>
                          <a:hlinkClick r:id="rId4" tooltip="w:fr:Juste Chevillet"/>
                        </a:rPr>
                        <a:t>Chevillet</a:t>
                      </a:r>
                      <a:r>
                        <a:rPr lang="fr-FR" b="1" dirty="0">
                          <a:effectLst/>
                        </a:rPr>
                        <a:t> (1729–1802) </a:t>
                      </a:r>
                    </a:p>
                  </a:txBody>
                  <a:tcPr marL="15240" marR="15240" marT="15240" marB="15240">
                    <a:lnL w="6096" cap="flat" cmpd="sng" algn="ctr">
                      <a:solidFill>
                        <a:srgbClr val="A2A9B1"/>
                      </a:solidFill>
                      <a:prstDash val="solid"/>
                      <a:round/>
                      <a:headEnd type="none" w="med" len="med"/>
                      <a:tailEnd type="none" w="med" len="med"/>
                    </a:lnL>
                    <a:lnR w="6096" cap="flat" cmpd="sng" algn="ctr">
                      <a:solidFill>
                        <a:srgbClr val="A2A9B1"/>
                      </a:solidFill>
                      <a:prstDash val="solid"/>
                      <a:round/>
                      <a:headEnd type="none" w="med" len="med"/>
                      <a:tailEnd type="none" w="med" len="med"/>
                    </a:lnR>
                    <a:lnT w="6096" cap="flat" cmpd="sng" algn="ctr">
                      <a:solidFill>
                        <a:srgbClr val="A2A9B1"/>
                      </a:solidFill>
                      <a:prstDash val="solid"/>
                      <a:round/>
                      <a:headEnd type="none" w="med" len="med"/>
                      <a:tailEnd type="none" w="med" len="med"/>
                    </a:lnT>
                    <a:lnB w="6096" cap="flat" cmpd="sng" algn="ctr">
                      <a:solidFill>
                        <a:srgbClr val="A2A9B1"/>
                      </a:solidFill>
                      <a:prstDash val="solid"/>
                      <a:round/>
                      <a:headEnd type="none" w="med" len="med"/>
                      <a:tailEnd type="none" w="med" len="med"/>
                    </a:lnB>
                    <a:solidFill>
                      <a:srgbClr val="EAECF0"/>
                    </a:solidFill>
                  </a:tcPr>
                </a:tc>
                <a:extLst>
                  <a:ext uri="{0D108BD9-81ED-4DB2-BD59-A6C34878D82A}">
                    <a16:rowId xmlns:a16="http://schemas.microsoft.com/office/drawing/2014/main" val="3953540823"/>
                  </a:ext>
                </a:extLst>
              </a:tr>
            </a:tbl>
          </a:graphicData>
        </a:graphic>
      </p:graphicFrame>
    </p:spTree>
    <p:extLst>
      <p:ext uri="{BB962C8B-B14F-4D97-AF65-F5344CB8AC3E}">
        <p14:creationId xmlns:p14="http://schemas.microsoft.com/office/powerpoint/2010/main" val="2416396716"/>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a:extLst>
            <a:ext uri="{FF2B5EF4-FFF2-40B4-BE49-F238E27FC236}">
              <a16:creationId xmlns:a16="http://schemas.microsoft.com/office/drawing/2014/main" id="{C19280FB-516A-4E57-AFC7-0CE7A4B004F7}"/>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3A2DE8A0-B784-8F78-3476-C091E121EF9A}"/>
              </a:ext>
            </a:extLst>
          </p:cNvPr>
          <p:cNvSpPr>
            <a:spLocks noGrp="1"/>
          </p:cNvSpPr>
          <p:nvPr>
            <p:ph type="title"/>
          </p:nvPr>
        </p:nvSpPr>
        <p:spPr>
          <a:xfrm>
            <a:off x="312420" y="365125"/>
            <a:ext cx="11567160" cy="1325563"/>
          </a:xfrm>
        </p:spPr>
        <p:txBody>
          <a:bodyPr/>
          <a:lstStyle/>
          <a:p>
            <a:pPr algn="ctr"/>
            <a:r>
              <a:rPr lang="fr-FR" dirty="0"/>
              <a:t>Conversation avec un animal sauvage : la fouine</a:t>
            </a:r>
            <a:endParaRPr lang="de-DE" dirty="0"/>
          </a:p>
        </p:txBody>
      </p:sp>
      <p:sp>
        <p:nvSpPr>
          <p:cNvPr id="3" name="Inhaltsplatzhalter 2">
            <a:extLst>
              <a:ext uri="{FF2B5EF4-FFF2-40B4-BE49-F238E27FC236}">
                <a16:creationId xmlns:a16="http://schemas.microsoft.com/office/drawing/2014/main" id="{81D31A40-4E84-A8F6-5A05-0C8ABA5D8C5C}"/>
              </a:ext>
            </a:extLst>
          </p:cNvPr>
          <p:cNvSpPr>
            <a:spLocks noGrp="1"/>
          </p:cNvSpPr>
          <p:nvPr>
            <p:ph idx="1"/>
          </p:nvPr>
        </p:nvSpPr>
        <p:spPr/>
        <p:txBody>
          <a:bodyPr/>
          <a:lstStyle/>
          <a:p>
            <a:pPr marL="0" indent="0">
              <a:buNone/>
            </a:pPr>
            <a:endParaRPr lang="de-DE" dirty="0"/>
          </a:p>
          <a:p>
            <a:pPr marL="0" indent="0">
              <a:buNone/>
            </a:pPr>
            <a:endParaRPr lang="de-DE" dirty="0"/>
          </a:p>
          <a:p>
            <a:pPr marL="0" indent="0">
              <a:buNone/>
            </a:pPr>
            <a:endParaRPr lang="de-DE" dirty="0"/>
          </a:p>
          <a:p>
            <a:pPr marL="0" indent="0">
              <a:buNone/>
            </a:pPr>
            <a:endParaRPr lang="de-DE" dirty="0"/>
          </a:p>
          <a:p>
            <a:pPr marL="0" indent="0">
              <a:buNone/>
            </a:pPr>
            <a:endParaRPr lang="de-DE" dirty="0"/>
          </a:p>
        </p:txBody>
      </p:sp>
      <p:sp>
        <p:nvSpPr>
          <p:cNvPr id="6" name="Foliennummernplatzhalter 5">
            <a:extLst>
              <a:ext uri="{FF2B5EF4-FFF2-40B4-BE49-F238E27FC236}">
                <a16:creationId xmlns:a16="http://schemas.microsoft.com/office/drawing/2014/main" id="{884EFCD0-C56A-A0BB-CA0C-E7A0592FAA7B}"/>
              </a:ext>
            </a:extLst>
          </p:cNvPr>
          <p:cNvSpPr>
            <a:spLocks noGrp="1"/>
          </p:cNvSpPr>
          <p:nvPr>
            <p:ph type="sldNum" sz="quarter" idx="12"/>
          </p:nvPr>
        </p:nvSpPr>
        <p:spPr/>
        <p:txBody>
          <a:bodyPr/>
          <a:lstStyle/>
          <a:p>
            <a:fld id="{0FCB7232-05D0-44FB-949F-A4D45C9708DF}" type="slidenum">
              <a:rPr lang="de-DE" smtClean="0"/>
              <a:t>81</a:t>
            </a:fld>
            <a:endParaRPr lang="de-DE"/>
          </a:p>
        </p:txBody>
      </p:sp>
      <p:pic>
        <p:nvPicPr>
          <p:cNvPr id="5122" name="Picture 2" descr="The Weasel entered an attic, Juste Chevillet">
            <a:extLst>
              <a:ext uri="{FF2B5EF4-FFF2-40B4-BE49-F238E27FC236}">
                <a16:creationId xmlns:a16="http://schemas.microsoft.com/office/drawing/2014/main" id="{28D706DA-4FA5-A7CA-1D0D-E291E4E427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81606" y="1495537"/>
            <a:ext cx="3723482" cy="5225938"/>
          </a:xfrm>
          <a:prstGeom prst="rect">
            <a:avLst/>
          </a:prstGeom>
          <a:noFill/>
          <a:extLst>
            <a:ext uri="{909E8E84-426E-40DD-AFC4-6F175D3DCCD1}">
              <a14:hiddenFill xmlns:a14="http://schemas.microsoft.com/office/drawing/2010/main">
                <a:solidFill>
                  <a:srgbClr val="FFFFFF"/>
                </a:solidFill>
              </a14:hiddenFill>
            </a:ext>
          </a:extLst>
        </p:spPr>
      </p:pic>
      <p:sp>
        <p:nvSpPr>
          <p:cNvPr id="4" name="Oval 3">
            <a:extLst>
              <a:ext uri="{FF2B5EF4-FFF2-40B4-BE49-F238E27FC236}">
                <a16:creationId xmlns:a16="http://schemas.microsoft.com/office/drawing/2014/main" id="{6B8C7AAE-47F9-C84E-53D2-04588DDC2990}"/>
              </a:ext>
            </a:extLst>
          </p:cNvPr>
          <p:cNvSpPr/>
          <p:nvPr/>
        </p:nvSpPr>
        <p:spPr>
          <a:xfrm>
            <a:off x="5792545" y="3850677"/>
            <a:ext cx="606911" cy="552630"/>
          </a:xfrm>
          <a:prstGeom prst="ellipse">
            <a:avLst/>
          </a:prstGeom>
          <a:noFill/>
          <a:ln w="254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DE"/>
          </a:p>
        </p:txBody>
      </p:sp>
      <p:sp>
        <p:nvSpPr>
          <p:cNvPr id="9" name="TextBox 8">
            <a:extLst>
              <a:ext uri="{FF2B5EF4-FFF2-40B4-BE49-F238E27FC236}">
                <a16:creationId xmlns:a16="http://schemas.microsoft.com/office/drawing/2014/main" id="{DAD9FBF6-962A-8431-5D74-777BC942FE0F}"/>
              </a:ext>
            </a:extLst>
          </p:cNvPr>
          <p:cNvSpPr txBox="1"/>
          <p:nvPr/>
        </p:nvSpPr>
        <p:spPr>
          <a:xfrm>
            <a:off x="829733" y="1754015"/>
            <a:ext cx="3723482" cy="4893647"/>
          </a:xfrm>
          <a:prstGeom prst="rect">
            <a:avLst/>
          </a:prstGeom>
          <a:noFill/>
        </p:spPr>
        <p:txBody>
          <a:bodyPr wrap="square">
            <a:spAutoFit/>
          </a:bodyPr>
          <a:lstStyle/>
          <a:p>
            <a:pPr algn="l">
              <a:buNone/>
            </a:pPr>
            <a:r>
              <a:rPr lang="fr-FR" sz="1200" b="1" i="0" dirty="0">
                <a:solidFill>
                  <a:srgbClr val="000000"/>
                </a:solidFill>
                <a:effectLst/>
                <a:latin typeface="Comic Sans MS" panose="030F0702030302020204" pitchFamily="66" charset="0"/>
              </a:rPr>
              <a:t>LA BELETTE ENTRÉE DANS UN GRENIER (*)</a:t>
            </a:r>
            <a:br>
              <a:rPr lang="fr-FR" sz="1200" b="0" i="0" dirty="0">
                <a:solidFill>
                  <a:srgbClr val="000000"/>
                </a:solidFill>
                <a:effectLst/>
                <a:latin typeface="Comic Sans MS" panose="030F0702030302020204" pitchFamily="66" charset="0"/>
              </a:rPr>
            </a:br>
            <a:br>
              <a:rPr lang="fr-FR" sz="1200" b="0" i="0" dirty="0">
                <a:solidFill>
                  <a:srgbClr val="000000"/>
                </a:solidFill>
                <a:effectLst/>
                <a:latin typeface="French Script MT" panose="03020402040607040605" pitchFamily="66" charset="0"/>
              </a:rPr>
            </a:br>
            <a:r>
              <a:rPr lang="fr-FR" sz="1200" b="0" i="0" dirty="0">
                <a:solidFill>
                  <a:srgbClr val="000000"/>
                </a:solidFill>
                <a:effectLst/>
                <a:latin typeface="French Script MT" panose="03020402040607040605" pitchFamily="66" charset="0"/>
              </a:rPr>
              <a:t>Damoiselle (1) Belette, au corps long et </a:t>
            </a:r>
            <a:r>
              <a:rPr lang="fr-FR" sz="1200" b="0" i="0" dirty="0" err="1">
                <a:solidFill>
                  <a:srgbClr val="000000"/>
                </a:solidFill>
                <a:effectLst/>
                <a:latin typeface="French Script MT" panose="03020402040607040605" pitchFamily="66" charset="0"/>
              </a:rPr>
              <a:t>floüet</a:t>
            </a:r>
            <a:r>
              <a:rPr lang="fr-FR" sz="1200" b="0" i="0" dirty="0">
                <a:solidFill>
                  <a:srgbClr val="000000"/>
                </a:solidFill>
                <a:effectLst/>
                <a:latin typeface="French Script MT" panose="03020402040607040605" pitchFamily="66" charset="0"/>
              </a:rPr>
              <a:t>,</a:t>
            </a:r>
            <a:br>
              <a:rPr lang="fr-FR" sz="1200" b="0" i="0" dirty="0">
                <a:solidFill>
                  <a:srgbClr val="000000"/>
                </a:solidFill>
                <a:effectLst/>
                <a:latin typeface="French Script MT" panose="03020402040607040605" pitchFamily="66" charset="0"/>
              </a:rPr>
            </a:br>
            <a:r>
              <a:rPr lang="fr-FR" sz="1200" b="0" i="0" dirty="0">
                <a:solidFill>
                  <a:srgbClr val="000000"/>
                </a:solidFill>
                <a:effectLst/>
                <a:latin typeface="French Script MT" panose="03020402040607040605" pitchFamily="66" charset="0"/>
              </a:rPr>
              <a:t>Entra dans un grenier par un trou fort </a:t>
            </a:r>
            <a:r>
              <a:rPr lang="fr-FR" sz="1200" b="0" i="0" dirty="0" err="1">
                <a:solidFill>
                  <a:srgbClr val="000000"/>
                </a:solidFill>
                <a:effectLst/>
                <a:latin typeface="French Script MT" panose="03020402040607040605" pitchFamily="66" charset="0"/>
              </a:rPr>
              <a:t>étret</a:t>
            </a:r>
            <a:r>
              <a:rPr lang="fr-FR" sz="1200" b="0" i="0" dirty="0">
                <a:solidFill>
                  <a:srgbClr val="000000"/>
                </a:solidFill>
                <a:effectLst/>
                <a:latin typeface="French Script MT" panose="03020402040607040605" pitchFamily="66" charset="0"/>
              </a:rPr>
              <a:t> : (2)</a:t>
            </a:r>
            <a:br>
              <a:rPr lang="fr-FR" sz="1200" b="0" i="0" dirty="0">
                <a:solidFill>
                  <a:srgbClr val="000000"/>
                </a:solidFill>
                <a:effectLst/>
                <a:latin typeface="French Script MT" panose="03020402040607040605" pitchFamily="66" charset="0"/>
              </a:rPr>
            </a:br>
            <a:r>
              <a:rPr lang="fr-FR" sz="1200" b="0" i="0" dirty="0">
                <a:solidFill>
                  <a:srgbClr val="000000"/>
                </a:solidFill>
                <a:effectLst/>
                <a:latin typeface="French Script MT" panose="03020402040607040605" pitchFamily="66" charset="0"/>
              </a:rPr>
              <a:t>            Elle sortait de maladie.</a:t>
            </a:r>
            <a:br>
              <a:rPr lang="fr-FR" sz="1200" b="0" i="0" dirty="0">
                <a:solidFill>
                  <a:srgbClr val="000000"/>
                </a:solidFill>
                <a:effectLst/>
                <a:latin typeface="French Script MT" panose="03020402040607040605" pitchFamily="66" charset="0"/>
              </a:rPr>
            </a:br>
            <a:r>
              <a:rPr lang="fr-FR" sz="1200" b="0" i="0" dirty="0">
                <a:solidFill>
                  <a:srgbClr val="000000"/>
                </a:solidFill>
                <a:effectLst/>
                <a:latin typeface="French Script MT" panose="03020402040607040605" pitchFamily="66" charset="0"/>
              </a:rPr>
              <a:t>            Là, vivant à discrétion, (3)</a:t>
            </a:r>
            <a:br>
              <a:rPr lang="fr-FR" sz="1200" b="0" i="0" dirty="0">
                <a:solidFill>
                  <a:srgbClr val="000000"/>
                </a:solidFill>
                <a:effectLst/>
                <a:latin typeface="French Script MT" panose="03020402040607040605" pitchFamily="66" charset="0"/>
              </a:rPr>
            </a:br>
            <a:r>
              <a:rPr lang="fr-FR" sz="1200" b="0" i="0" dirty="0">
                <a:solidFill>
                  <a:srgbClr val="000000"/>
                </a:solidFill>
                <a:effectLst/>
                <a:latin typeface="French Script MT" panose="03020402040607040605" pitchFamily="66" charset="0"/>
              </a:rPr>
              <a:t>            La Galande fit chère lie, (4)</a:t>
            </a:r>
            <a:br>
              <a:rPr lang="fr-FR" sz="1200" b="0" i="0" dirty="0">
                <a:solidFill>
                  <a:srgbClr val="000000"/>
                </a:solidFill>
                <a:effectLst/>
                <a:latin typeface="French Script MT" panose="03020402040607040605" pitchFamily="66" charset="0"/>
              </a:rPr>
            </a:br>
            <a:r>
              <a:rPr lang="fr-FR" sz="1200" b="0" i="0" dirty="0">
                <a:solidFill>
                  <a:srgbClr val="000000"/>
                </a:solidFill>
                <a:effectLst/>
                <a:latin typeface="French Script MT" panose="03020402040607040605" pitchFamily="66" charset="0"/>
              </a:rPr>
              <a:t>            Mangea, rongea : Dieu sait la vie,</a:t>
            </a:r>
            <a:br>
              <a:rPr lang="fr-FR" sz="1200" b="0" i="0" dirty="0">
                <a:solidFill>
                  <a:srgbClr val="000000"/>
                </a:solidFill>
                <a:effectLst/>
                <a:latin typeface="French Script MT" panose="03020402040607040605" pitchFamily="66" charset="0"/>
              </a:rPr>
            </a:br>
            <a:r>
              <a:rPr lang="fr-FR" sz="1200" b="0" i="0" dirty="0">
                <a:solidFill>
                  <a:srgbClr val="000000"/>
                </a:solidFill>
                <a:effectLst/>
                <a:latin typeface="French Script MT" panose="03020402040607040605" pitchFamily="66" charset="0"/>
              </a:rPr>
              <a:t>Et le lard qui périt en cette occasion.</a:t>
            </a:r>
            <a:br>
              <a:rPr lang="fr-FR" sz="1200" b="0" i="0" dirty="0">
                <a:solidFill>
                  <a:srgbClr val="000000"/>
                </a:solidFill>
                <a:effectLst/>
                <a:latin typeface="French Script MT" panose="03020402040607040605" pitchFamily="66" charset="0"/>
              </a:rPr>
            </a:br>
            <a:r>
              <a:rPr lang="fr-FR" sz="1200" b="0" i="0" dirty="0">
                <a:solidFill>
                  <a:srgbClr val="000000"/>
                </a:solidFill>
                <a:effectLst/>
                <a:latin typeface="French Script MT" panose="03020402040607040605" pitchFamily="66" charset="0"/>
              </a:rPr>
              <a:t>            La voilà pour conclusion</a:t>
            </a:r>
            <a:br>
              <a:rPr lang="fr-FR" sz="1200" b="0" i="0" dirty="0">
                <a:solidFill>
                  <a:srgbClr val="000000"/>
                </a:solidFill>
                <a:effectLst/>
                <a:latin typeface="French Script MT" panose="03020402040607040605" pitchFamily="66" charset="0"/>
              </a:rPr>
            </a:br>
            <a:r>
              <a:rPr lang="fr-FR" sz="1200" b="0" i="0" dirty="0">
                <a:solidFill>
                  <a:srgbClr val="000000"/>
                </a:solidFill>
                <a:effectLst/>
                <a:latin typeface="French Script MT" panose="03020402040607040605" pitchFamily="66" charset="0"/>
              </a:rPr>
              <a:t>            Grasse, </a:t>
            </a:r>
            <a:r>
              <a:rPr lang="fr-FR" sz="1200" b="0" i="0" dirty="0" err="1">
                <a:solidFill>
                  <a:srgbClr val="000000"/>
                </a:solidFill>
                <a:effectLst/>
                <a:latin typeface="French Script MT" panose="03020402040607040605" pitchFamily="66" charset="0"/>
              </a:rPr>
              <a:t>maflue</a:t>
            </a:r>
            <a:r>
              <a:rPr lang="fr-FR" sz="1200" b="0" i="0" dirty="0">
                <a:solidFill>
                  <a:srgbClr val="000000"/>
                </a:solidFill>
                <a:effectLst/>
                <a:latin typeface="French Script MT" panose="03020402040607040605" pitchFamily="66" charset="0"/>
              </a:rPr>
              <a:t> (5),  et rebondie.</a:t>
            </a:r>
            <a:br>
              <a:rPr lang="fr-FR" sz="1200" b="0" i="0" dirty="0">
                <a:solidFill>
                  <a:srgbClr val="000000"/>
                </a:solidFill>
                <a:effectLst/>
                <a:latin typeface="French Script MT" panose="03020402040607040605" pitchFamily="66" charset="0"/>
              </a:rPr>
            </a:br>
            <a:r>
              <a:rPr lang="fr-FR" sz="1200" b="0" i="0" dirty="0">
                <a:solidFill>
                  <a:srgbClr val="000000"/>
                </a:solidFill>
                <a:effectLst/>
                <a:latin typeface="French Script MT" panose="03020402040607040605" pitchFamily="66" charset="0"/>
              </a:rPr>
              <a:t>Au bout de la semaine, ayant dîné son </a:t>
            </a:r>
            <a:r>
              <a:rPr lang="fr-FR" sz="1200" b="0" i="0" dirty="0" err="1">
                <a:solidFill>
                  <a:srgbClr val="000000"/>
                </a:solidFill>
                <a:effectLst/>
                <a:latin typeface="French Script MT" panose="03020402040607040605" pitchFamily="66" charset="0"/>
              </a:rPr>
              <a:t>soû</a:t>
            </a:r>
            <a:r>
              <a:rPr lang="fr-FR" sz="1200" b="0" i="0" dirty="0">
                <a:solidFill>
                  <a:srgbClr val="000000"/>
                </a:solidFill>
                <a:effectLst/>
                <a:latin typeface="French Script MT" panose="03020402040607040605" pitchFamily="66" charset="0"/>
              </a:rPr>
              <a:t>,</a:t>
            </a:r>
            <a:br>
              <a:rPr lang="fr-FR" sz="1200" b="0" i="0" dirty="0">
                <a:solidFill>
                  <a:srgbClr val="000000"/>
                </a:solidFill>
                <a:effectLst/>
                <a:latin typeface="French Script MT" panose="03020402040607040605" pitchFamily="66" charset="0"/>
              </a:rPr>
            </a:br>
            <a:r>
              <a:rPr lang="fr-FR" sz="1200" b="0" i="0" dirty="0">
                <a:solidFill>
                  <a:srgbClr val="000000"/>
                </a:solidFill>
                <a:effectLst/>
                <a:latin typeface="French Script MT" panose="03020402040607040605" pitchFamily="66" charset="0"/>
              </a:rPr>
              <a:t>Elle entend quelque bruit, veut sortir par le trou,</a:t>
            </a:r>
            <a:br>
              <a:rPr lang="fr-FR" sz="1200" b="0" i="0" dirty="0">
                <a:solidFill>
                  <a:srgbClr val="000000"/>
                </a:solidFill>
                <a:effectLst/>
                <a:latin typeface="French Script MT" panose="03020402040607040605" pitchFamily="66" charset="0"/>
              </a:rPr>
            </a:br>
            <a:r>
              <a:rPr lang="fr-FR" sz="1200" b="0" i="0" dirty="0">
                <a:solidFill>
                  <a:srgbClr val="000000"/>
                </a:solidFill>
                <a:effectLst/>
                <a:latin typeface="French Script MT" panose="03020402040607040605" pitchFamily="66" charset="0"/>
              </a:rPr>
              <a:t>Ne peut plus repasser, et croit s'être méprise.</a:t>
            </a:r>
            <a:br>
              <a:rPr lang="fr-FR" sz="1200" b="0" i="0" dirty="0">
                <a:solidFill>
                  <a:srgbClr val="000000"/>
                </a:solidFill>
                <a:effectLst/>
                <a:latin typeface="French Script MT" panose="03020402040607040605" pitchFamily="66" charset="0"/>
              </a:rPr>
            </a:br>
            <a:r>
              <a:rPr lang="fr-FR" sz="1200" b="0" i="0" dirty="0">
                <a:solidFill>
                  <a:srgbClr val="000000"/>
                </a:solidFill>
                <a:effectLst/>
                <a:latin typeface="French Script MT" panose="03020402040607040605" pitchFamily="66" charset="0"/>
              </a:rPr>
              <a:t>            Après avoir fait quelques tours,</a:t>
            </a:r>
            <a:br>
              <a:rPr lang="fr-FR" sz="1200" b="0" i="0" dirty="0">
                <a:solidFill>
                  <a:srgbClr val="000000"/>
                </a:solidFill>
                <a:effectLst/>
                <a:latin typeface="French Script MT" panose="03020402040607040605" pitchFamily="66" charset="0"/>
              </a:rPr>
            </a:br>
            <a:r>
              <a:rPr lang="fr-FR" sz="1200" b="0" i="0" dirty="0">
                <a:solidFill>
                  <a:srgbClr val="000000"/>
                </a:solidFill>
                <a:effectLst/>
                <a:latin typeface="French Script MT" panose="03020402040607040605" pitchFamily="66" charset="0"/>
              </a:rPr>
              <a:t>C'est, dit-elle, l'endroit, me voilà bien surprise ;</a:t>
            </a:r>
            <a:br>
              <a:rPr lang="fr-FR" sz="1200" b="0" i="0" dirty="0">
                <a:solidFill>
                  <a:srgbClr val="000000"/>
                </a:solidFill>
                <a:effectLst/>
                <a:latin typeface="French Script MT" panose="03020402040607040605" pitchFamily="66" charset="0"/>
              </a:rPr>
            </a:br>
            <a:r>
              <a:rPr lang="fr-FR" sz="1200" b="0" i="0" dirty="0">
                <a:solidFill>
                  <a:srgbClr val="000000"/>
                </a:solidFill>
                <a:effectLst/>
                <a:latin typeface="French Script MT" panose="03020402040607040605" pitchFamily="66" charset="0"/>
              </a:rPr>
              <a:t>J'ai passé par ici depuis cinq ou six jours.</a:t>
            </a:r>
            <a:br>
              <a:rPr lang="fr-FR" sz="1200" b="0" i="0" dirty="0">
                <a:solidFill>
                  <a:srgbClr val="000000"/>
                </a:solidFill>
                <a:effectLst/>
                <a:latin typeface="French Script MT" panose="03020402040607040605" pitchFamily="66" charset="0"/>
              </a:rPr>
            </a:br>
            <a:r>
              <a:rPr lang="fr-FR" sz="1200" b="0" i="0" dirty="0">
                <a:solidFill>
                  <a:srgbClr val="000000"/>
                </a:solidFill>
                <a:effectLst/>
                <a:latin typeface="French Script MT" panose="03020402040607040605" pitchFamily="66" charset="0"/>
              </a:rPr>
              <a:t>            Un Rat, qui la voyait en peine</a:t>
            </a:r>
            <a:br>
              <a:rPr lang="fr-FR" sz="1200" b="0" i="0" dirty="0">
                <a:solidFill>
                  <a:srgbClr val="000000"/>
                </a:solidFill>
                <a:effectLst/>
                <a:latin typeface="French Script MT" panose="03020402040607040605" pitchFamily="66" charset="0"/>
              </a:rPr>
            </a:br>
            <a:r>
              <a:rPr lang="fr-FR" sz="1200" b="0" i="0" dirty="0">
                <a:solidFill>
                  <a:srgbClr val="000000"/>
                </a:solidFill>
                <a:effectLst/>
                <a:latin typeface="French Script MT" panose="03020402040607040605" pitchFamily="66" charset="0"/>
              </a:rPr>
              <a:t>Lui dit : Vous aviez lors la panse un peu moins pleine.</a:t>
            </a:r>
            <a:br>
              <a:rPr lang="fr-FR" sz="1200" b="0" i="0" dirty="0">
                <a:solidFill>
                  <a:srgbClr val="000000"/>
                </a:solidFill>
                <a:effectLst/>
                <a:latin typeface="French Script MT" panose="03020402040607040605" pitchFamily="66" charset="0"/>
              </a:rPr>
            </a:br>
            <a:r>
              <a:rPr lang="fr-FR" sz="1200" b="0" i="0" dirty="0">
                <a:solidFill>
                  <a:srgbClr val="000000"/>
                </a:solidFill>
                <a:effectLst/>
                <a:latin typeface="French Script MT" panose="03020402040607040605" pitchFamily="66" charset="0"/>
              </a:rPr>
              <a:t>Vous êtes maigre entrée, il faut maigre sortir.</a:t>
            </a:r>
            <a:br>
              <a:rPr lang="fr-FR" sz="1200" b="0" i="0" dirty="0">
                <a:solidFill>
                  <a:srgbClr val="000000"/>
                </a:solidFill>
                <a:effectLst/>
                <a:latin typeface="French Script MT" panose="03020402040607040605" pitchFamily="66" charset="0"/>
              </a:rPr>
            </a:br>
            <a:r>
              <a:rPr lang="fr-FR" sz="1200" b="0" i="0" dirty="0">
                <a:solidFill>
                  <a:srgbClr val="000000"/>
                </a:solidFill>
                <a:effectLst/>
                <a:latin typeface="French Script MT" panose="03020402040607040605" pitchFamily="66" charset="0"/>
              </a:rPr>
              <a:t>Ce que je vous dis là, l'on le dit à bien d'autres.</a:t>
            </a:r>
            <a:br>
              <a:rPr lang="fr-FR" sz="1200" b="0" i="0" dirty="0">
                <a:solidFill>
                  <a:srgbClr val="000000"/>
                </a:solidFill>
                <a:effectLst/>
                <a:latin typeface="French Script MT" panose="03020402040607040605" pitchFamily="66" charset="0"/>
              </a:rPr>
            </a:br>
            <a:r>
              <a:rPr lang="fr-FR" sz="1200" b="0" i="0" dirty="0">
                <a:solidFill>
                  <a:srgbClr val="000000"/>
                </a:solidFill>
                <a:effectLst/>
                <a:latin typeface="French Script MT" panose="03020402040607040605" pitchFamily="66" charset="0"/>
              </a:rPr>
              <a:t>Mais ne confondons point, par trop approfondir, (6 )</a:t>
            </a:r>
            <a:br>
              <a:rPr lang="fr-FR" sz="1200" b="0" i="0" dirty="0">
                <a:solidFill>
                  <a:srgbClr val="000000"/>
                </a:solidFill>
                <a:effectLst/>
                <a:latin typeface="French Script MT" panose="03020402040607040605" pitchFamily="66" charset="0"/>
              </a:rPr>
            </a:br>
            <a:r>
              <a:rPr lang="fr-FR" sz="1200" b="0" i="0" dirty="0">
                <a:solidFill>
                  <a:srgbClr val="000000"/>
                </a:solidFill>
                <a:effectLst/>
                <a:latin typeface="French Script MT" panose="03020402040607040605" pitchFamily="66" charset="0"/>
              </a:rPr>
              <a:t>            Leurs affaires avec les vôtres.</a:t>
            </a:r>
          </a:p>
          <a:p>
            <a:pPr>
              <a:buNone/>
            </a:pPr>
            <a:br>
              <a:rPr lang="fr-FR" sz="1200" dirty="0">
                <a:latin typeface="French Script MT" panose="03020402040607040605" pitchFamily="66" charset="0"/>
              </a:rPr>
            </a:br>
            <a:endParaRPr lang="en-DE" sz="1200" dirty="0">
              <a:latin typeface="French Script MT" panose="03020402040607040605" pitchFamily="66" charset="0"/>
            </a:endParaRPr>
          </a:p>
        </p:txBody>
      </p:sp>
      <p:graphicFrame>
        <p:nvGraphicFramePr>
          <p:cNvPr id="10" name="Table 9">
            <a:extLst>
              <a:ext uri="{FF2B5EF4-FFF2-40B4-BE49-F238E27FC236}">
                <a16:creationId xmlns:a16="http://schemas.microsoft.com/office/drawing/2014/main" id="{22493B3E-44D9-E075-0A81-06154CA4D9B5}"/>
              </a:ext>
            </a:extLst>
          </p:cNvPr>
          <p:cNvGraphicFramePr>
            <a:graphicFrameLocks noGrp="1"/>
          </p:cNvGraphicFramePr>
          <p:nvPr/>
        </p:nvGraphicFramePr>
        <p:xfrm>
          <a:off x="8945880" y="6096173"/>
          <a:ext cx="3026664" cy="304800"/>
        </p:xfrm>
        <a:graphic>
          <a:graphicData uri="http://schemas.openxmlformats.org/drawingml/2006/table">
            <a:tbl>
              <a:tblPr/>
              <a:tblGrid>
                <a:gridCol w="3026664">
                  <a:extLst>
                    <a:ext uri="{9D8B030D-6E8A-4147-A177-3AD203B41FA5}">
                      <a16:colId xmlns:a16="http://schemas.microsoft.com/office/drawing/2014/main" val="1976239305"/>
                    </a:ext>
                  </a:extLst>
                </a:gridCol>
              </a:tblGrid>
              <a:tr h="0">
                <a:tc>
                  <a:txBody>
                    <a:bodyPr/>
                    <a:lstStyle/>
                    <a:p>
                      <a:pPr algn="l" rtl="0">
                        <a:buNone/>
                      </a:pPr>
                      <a:r>
                        <a:rPr lang="fr-FR" b="1" u="none" strike="noStrike" dirty="0">
                          <a:solidFill>
                            <a:srgbClr val="3366CC"/>
                          </a:solidFill>
                          <a:effectLst/>
                          <a:hlinkClick r:id="rId4" tooltip="w:fr:Juste Chevillet"/>
                        </a:rPr>
                        <a:t>Juste </a:t>
                      </a:r>
                      <a:r>
                        <a:rPr lang="fr-FR" b="1" u="none" strike="noStrike" dirty="0" err="1">
                          <a:solidFill>
                            <a:srgbClr val="3366CC"/>
                          </a:solidFill>
                          <a:effectLst/>
                          <a:hlinkClick r:id="rId4" tooltip="w:fr:Juste Chevillet"/>
                        </a:rPr>
                        <a:t>Chevillet</a:t>
                      </a:r>
                      <a:r>
                        <a:rPr lang="fr-FR" b="1" dirty="0">
                          <a:effectLst/>
                        </a:rPr>
                        <a:t> (1729–1802) </a:t>
                      </a:r>
                    </a:p>
                  </a:txBody>
                  <a:tcPr marL="15240" marR="15240" marT="15240" marB="15240">
                    <a:lnL w="6096" cap="flat" cmpd="sng" algn="ctr">
                      <a:solidFill>
                        <a:srgbClr val="A2A9B1"/>
                      </a:solidFill>
                      <a:prstDash val="solid"/>
                      <a:round/>
                      <a:headEnd type="none" w="med" len="med"/>
                      <a:tailEnd type="none" w="med" len="med"/>
                    </a:lnL>
                    <a:lnR w="6096" cap="flat" cmpd="sng" algn="ctr">
                      <a:solidFill>
                        <a:srgbClr val="A2A9B1"/>
                      </a:solidFill>
                      <a:prstDash val="solid"/>
                      <a:round/>
                      <a:headEnd type="none" w="med" len="med"/>
                      <a:tailEnd type="none" w="med" len="med"/>
                    </a:lnR>
                    <a:lnT w="6096" cap="flat" cmpd="sng" algn="ctr">
                      <a:solidFill>
                        <a:srgbClr val="A2A9B1"/>
                      </a:solidFill>
                      <a:prstDash val="solid"/>
                      <a:round/>
                      <a:headEnd type="none" w="med" len="med"/>
                      <a:tailEnd type="none" w="med" len="med"/>
                    </a:lnT>
                    <a:lnB w="6096" cap="flat" cmpd="sng" algn="ctr">
                      <a:solidFill>
                        <a:srgbClr val="A2A9B1"/>
                      </a:solidFill>
                      <a:prstDash val="solid"/>
                      <a:round/>
                      <a:headEnd type="none" w="med" len="med"/>
                      <a:tailEnd type="none" w="med" len="med"/>
                    </a:lnB>
                    <a:solidFill>
                      <a:srgbClr val="EAECF0"/>
                    </a:solidFill>
                  </a:tcPr>
                </a:tc>
                <a:extLst>
                  <a:ext uri="{0D108BD9-81ED-4DB2-BD59-A6C34878D82A}">
                    <a16:rowId xmlns:a16="http://schemas.microsoft.com/office/drawing/2014/main" val="3953540823"/>
                  </a:ext>
                </a:extLst>
              </a:tr>
            </a:tbl>
          </a:graphicData>
        </a:graphic>
      </p:graphicFrame>
    </p:spTree>
    <p:extLst>
      <p:ext uri="{BB962C8B-B14F-4D97-AF65-F5344CB8AC3E}">
        <p14:creationId xmlns:p14="http://schemas.microsoft.com/office/powerpoint/2010/main" val="169331958"/>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a:extLst>
            <a:ext uri="{FF2B5EF4-FFF2-40B4-BE49-F238E27FC236}">
              <a16:creationId xmlns:a16="http://schemas.microsoft.com/office/drawing/2014/main" id="{B9EE396B-57E5-6076-6333-9C30BFB9FDBD}"/>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C2FD770B-4140-B74E-B765-117A2C82FEAA}"/>
              </a:ext>
            </a:extLst>
          </p:cNvPr>
          <p:cNvSpPr>
            <a:spLocks noGrp="1"/>
          </p:cNvSpPr>
          <p:nvPr>
            <p:ph type="title"/>
          </p:nvPr>
        </p:nvSpPr>
        <p:spPr>
          <a:xfrm>
            <a:off x="312420" y="365125"/>
            <a:ext cx="11567160" cy="1325563"/>
          </a:xfrm>
        </p:spPr>
        <p:txBody>
          <a:bodyPr/>
          <a:lstStyle/>
          <a:p>
            <a:pPr algn="ctr"/>
            <a:r>
              <a:rPr lang="fr-FR" dirty="0"/>
              <a:t>Conversation avec un animal sauvage : la fouine</a:t>
            </a:r>
            <a:endParaRPr lang="de-DE" dirty="0"/>
          </a:p>
        </p:txBody>
      </p:sp>
      <p:sp>
        <p:nvSpPr>
          <p:cNvPr id="3" name="Inhaltsplatzhalter 2">
            <a:extLst>
              <a:ext uri="{FF2B5EF4-FFF2-40B4-BE49-F238E27FC236}">
                <a16:creationId xmlns:a16="http://schemas.microsoft.com/office/drawing/2014/main" id="{961978DB-E933-EF2F-E8E2-A5199DA279B8}"/>
              </a:ext>
            </a:extLst>
          </p:cNvPr>
          <p:cNvSpPr>
            <a:spLocks noGrp="1"/>
          </p:cNvSpPr>
          <p:nvPr>
            <p:ph idx="1"/>
          </p:nvPr>
        </p:nvSpPr>
        <p:spPr/>
        <p:txBody>
          <a:bodyPr/>
          <a:lstStyle/>
          <a:p>
            <a:pPr marL="0" indent="0">
              <a:buNone/>
            </a:pPr>
            <a:endParaRPr lang="de-DE" dirty="0"/>
          </a:p>
          <a:p>
            <a:pPr marL="0" indent="0">
              <a:buNone/>
            </a:pPr>
            <a:endParaRPr lang="de-DE" dirty="0"/>
          </a:p>
          <a:p>
            <a:pPr marL="0" indent="0">
              <a:buNone/>
            </a:pPr>
            <a:endParaRPr lang="de-DE" dirty="0"/>
          </a:p>
          <a:p>
            <a:pPr marL="0" indent="0">
              <a:buNone/>
            </a:pPr>
            <a:endParaRPr lang="de-DE" dirty="0"/>
          </a:p>
          <a:p>
            <a:pPr marL="0" indent="0">
              <a:buNone/>
            </a:pPr>
            <a:endParaRPr lang="de-DE" dirty="0"/>
          </a:p>
        </p:txBody>
      </p:sp>
      <p:sp>
        <p:nvSpPr>
          <p:cNvPr id="6" name="Foliennummernplatzhalter 5">
            <a:extLst>
              <a:ext uri="{FF2B5EF4-FFF2-40B4-BE49-F238E27FC236}">
                <a16:creationId xmlns:a16="http://schemas.microsoft.com/office/drawing/2014/main" id="{FF8EACAF-0965-19F1-89DD-729C2B65B4DF}"/>
              </a:ext>
            </a:extLst>
          </p:cNvPr>
          <p:cNvSpPr>
            <a:spLocks noGrp="1"/>
          </p:cNvSpPr>
          <p:nvPr>
            <p:ph type="sldNum" sz="quarter" idx="12"/>
          </p:nvPr>
        </p:nvSpPr>
        <p:spPr/>
        <p:txBody>
          <a:bodyPr/>
          <a:lstStyle/>
          <a:p>
            <a:fld id="{0FCB7232-05D0-44FB-949F-A4D45C9708DF}" type="slidenum">
              <a:rPr lang="de-DE" smtClean="0"/>
              <a:t>82</a:t>
            </a:fld>
            <a:endParaRPr lang="de-DE"/>
          </a:p>
        </p:txBody>
      </p:sp>
      <p:pic>
        <p:nvPicPr>
          <p:cNvPr id="5" name="Grafik 4">
            <a:extLst>
              <a:ext uri="{FF2B5EF4-FFF2-40B4-BE49-F238E27FC236}">
                <a16:creationId xmlns:a16="http://schemas.microsoft.com/office/drawing/2014/main" id="{668DB676-6865-6E0D-94A7-4AC5709BC2E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2300" y="1909708"/>
            <a:ext cx="2512750" cy="3753534"/>
          </a:xfrm>
          <a:prstGeom prst="rect">
            <a:avLst/>
          </a:prstGeom>
        </p:spPr>
      </p:pic>
      <p:pic>
        <p:nvPicPr>
          <p:cNvPr id="8" name="Grafik 7">
            <a:extLst>
              <a:ext uri="{FF2B5EF4-FFF2-40B4-BE49-F238E27FC236}">
                <a16:creationId xmlns:a16="http://schemas.microsoft.com/office/drawing/2014/main" id="{33805644-7D88-9486-D5FD-ADD50E495D8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86276" y="1553589"/>
            <a:ext cx="6323844" cy="4713068"/>
          </a:xfrm>
          <a:prstGeom prst="rect">
            <a:avLst/>
          </a:prstGeom>
        </p:spPr>
      </p:pic>
    </p:spTree>
    <p:extLst>
      <p:ext uri="{BB962C8B-B14F-4D97-AF65-F5344CB8AC3E}">
        <p14:creationId xmlns:p14="http://schemas.microsoft.com/office/powerpoint/2010/main" val="2527564142"/>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a:extLst>
            <a:ext uri="{FF2B5EF4-FFF2-40B4-BE49-F238E27FC236}">
              <a16:creationId xmlns:a16="http://schemas.microsoft.com/office/drawing/2014/main" id="{AF316D63-57FB-2F11-D44D-B4C3C673410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BA304403-B77E-DC83-8379-53E512E90206}"/>
              </a:ext>
            </a:extLst>
          </p:cNvPr>
          <p:cNvSpPr>
            <a:spLocks noGrp="1"/>
          </p:cNvSpPr>
          <p:nvPr>
            <p:ph type="title"/>
          </p:nvPr>
        </p:nvSpPr>
        <p:spPr>
          <a:xfrm>
            <a:off x="312420" y="365125"/>
            <a:ext cx="11567160" cy="1325563"/>
          </a:xfrm>
        </p:spPr>
        <p:txBody>
          <a:bodyPr/>
          <a:lstStyle/>
          <a:p>
            <a:pPr algn="ctr"/>
            <a:r>
              <a:rPr lang="fr-FR" dirty="0"/>
              <a:t>Conversation avec un animal sauvage : la fouine</a:t>
            </a:r>
            <a:endParaRPr lang="de-DE" dirty="0"/>
          </a:p>
        </p:txBody>
      </p:sp>
      <p:sp>
        <p:nvSpPr>
          <p:cNvPr id="3" name="Inhaltsplatzhalter 2">
            <a:extLst>
              <a:ext uri="{FF2B5EF4-FFF2-40B4-BE49-F238E27FC236}">
                <a16:creationId xmlns:a16="http://schemas.microsoft.com/office/drawing/2014/main" id="{4BF8D909-DAF2-F367-3E13-06F6B19194B2}"/>
              </a:ext>
            </a:extLst>
          </p:cNvPr>
          <p:cNvSpPr>
            <a:spLocks noGrp="1"/>
          </p:cNvSpPr>
          <p:nvPr>
            <p:ph idx="1"/>
          </p:nvPr>
        </p:nvSpPr>
        <p:spPr/>
        <p:txBody>
          <a:bodyPr/>
          <a:lstStyle/>
          <a:p>
            <a:pPr marL="0" indent="0">
              <a:buNone/>
            </a:pPr>
            <a:endParaRPr lang="de-DE" dirty="0"/>
          </a:p>
          <a:p>
            <a:pPr marL="0" indent="0">
              <a:buNone/>
            </a:pPr>
            <a:endParaRPr lang="de-DE" dirty="0"/>
          </a:p>
          <a:p>
            <a:pPr marL="0" indent="0">
              <a:buNone/>
            </a:pPr>
            <a:endParaRPr lang="de-DE" dirty="0"/>
          </a:p>
          <a:p>
            <a:pPr marL="0" indent="0">
              <a:buNone/>
            </a:pPr>
            <a:endParaRPr lang="de-DE" dirty="0"/>
          </a:p>
          <a:p>
            <a:pPr marL="0" indent="0">
              <a:buNone/>
            </a:pPr>
            <a:endParaRPr lang="de-DE" dirty="0"/>
          </a:p>
        </p:txBody>
      </p:sp>
      <p:sp>
        <p:nvSpPr>
          <p:cNvPr id="6" name="Foliennummernplatzhalter 5">
            <a:extLst>
              <a:ext uri="{FF2B5EF4-FFF2-40B4-BE49-F238E27FC236}">
                <a16:creationId xmlns:a16="http://schemas.microsoft.com/office/drawing/2014/main" id="{83052FB4-5842-BD0C-6DF7-6AD7A3477580}"/>
              </a:ext>
            </a:extLst>
          </p:cNvPr>
          <p:cNvSpPr>
            <a:spLocks noGrp="1"/>
          </p:cNvSpPr>
          <p:nvPr>
            <p:ph type="sldNum" sz="quarter" idx="12"/>
          </p:nvPr>
        </p:nvSpPr>
        <p:spPr/>
        <p:txBody>
          <a:bodyPr/>
          <a:lstStyle/>
          <a:p>
            <a:fld id="{0FCB7232-05D0-44FB-949F-A4D45C9708DF}" type="slidenum">
              <a:rPr lang="de-DE" smtClean="0"/>
              <a:t>83</a:t>
            </a:fld>
            <a:endParaRPr lang="de-DE"/>
          </a:p>
        </p:txBody>
      </p:sp>
      <p:pic>
        <p:nvPicPr>
          <p:cNvPr id="5" name="Grafik 4">
            <a:extLst>
              <a:ext uri="{FF2B5EF4-FFF2-40B4-BE49-F238E27FC236}">
                <a16:creationId xmlns:a16="http://schemas.microsoft.com/office/drawing/2014/main" id="{0B74243A-E2B8-1053-9874-3BDDD03CFC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2300" y="1909708"/>
            <a:ext cx="2512750" cy="3753534"/>
          </a:xfrm>
          <a:prstGeom prst="rect">
            <a:avLst/>
          </a:prstGeom>
        </p:spPr>
      </p:pic>
      <p:pic>
        <p:nvPicPr>
          <p:cNvPr id="8" name="Grafik 7">
            <a:extLst>
              <a:ext uri="{FF2B5EF4-FFF2-40B4-BE49-F238E27FC236}">
                <a16:creationId xmlns:a16="http://schemas.microsoft.com/office/drawing/2014/main" id="{461C1831-86E4-F931-27A0-ABAB048BAE2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86276" y="1553589"/>
            <a:ext cx="6323844" cy="4713068"/>
          </a:xfrm>
          <a:prstGeom prst="rect">
            <a:avLst/>
          </a:prstGeom>
        </p:spPr>
      </p:pic>
    </p:spTree>
    <p:extLst>
      <p:ext uri="{BB962C8B-B14F-4D97-AF65-F5344CB8AC3E}">
        <p14:creationId xmlns:p14="http://schemas.microsoft.com/office/powerpoint/2010/main" val="2274294306"/>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bg>
      <p:bgPr>
        <a:solidFill>
          <a:srgbClr val="FFEBAF"/>
        </a:solidFill>
        <a:effectLst/>
      </p:bgPr>
    </p:bg>
    <p:spTree>
      <p:nvGrpSpPr>
        <p:cNvPr id="1" name="">
          <a:extLst>
            <a:ext uri="{FF2B5EF4-FFF2-40B4-BE49-F238E27FC236}">
              <a16:creationId xmlns:a16="http://schemas.microsoft.com/office/drawing/2014/main" id="{AF316D63-57FB-2F11-D44D-B4C3C673410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BA304403-B77E-DC83-8379-53E512E90206}"/>
              </a:ext>
            </a:extLst>
          </p:cNvPr>
          <p:cNvSpPr>
            <a:spLocks noGrp="1"/>
          </p:cNvSpPr>
          <p:nvPr>
            <p:ph type="title"/>
          </p:nvPr>
        </p:nvSpPr>
        <p:spPr>
          <a:xfrm>
            <a:off x="312420" y="365125"/>
            <a:ext cx="11567160" cy="1325563"/>
          </a:xfrm>
        </p:spPr>
        <p:txBody>
          <a:bodyPr/>
          <a:lstStyle/>
          <a:p>
            <a:pPr algn="ctr"/>
            <a:r>
              <a:rPr lang="fr-FR" dirty="0"/>
              <a:t>Conversation avec un animal sauvage : la fouine</a:t>
            </a:r>
            <a:endParaRPr lang="de-DE" dirty="0"/>
          </a:p>
        </p:txBody>
      </p:sp>
      <p:sp>
        <p:nvSpPr>
          <p:cNvPr id="3" name="Inhaltsplatzhalter 2">
            <a:extLst>
              <a:ext uri="{FF2B5EF4-FFF2-40B4-BE49-F238E27FC236}">
                <a16:creationId xmlns:a16="http://schemas.microsoft.com/office/drawing/2014/main" id="{4BF8D909-DAF2-F367-3E13-06F6B19194B2}"/>
              </a:ext>
            </a:extLst>
          </p:cNvPr>
          <p:cNvSpPr>
            <a:spLocks noGrp="1"/>
          </p:cNvSpPr>
          <p:nvPr>
            <p:ph idx="1"/>
          </p:nvPr>
        </p:nvSpPr>
        <p:spPr/>
        <p:txBody>
          <a:bodyPr/>
          <a:lstStyle/>
          <a:p>
            <a:pPr marL="0" indent="0">
              <a:buNone/>
            </a:pPr>
            <a:endParaRPr lang="de-DE" dirty="0"/>
          </a:p>
          <a:p>
            <a:pPr marL="0" indent="0">
              <a:buNone/>
            </a:pPr>
            <a:endParaRPr lang="de-DE" dirty="0"/>
          </a:p>
          <a:p>
            <a:pPr marL="0" indent="0">
              <a:buNone/>
            </a:pPr>
            <a:endParaRPr lang="de-DE" dirty="0"/>
          </a:p>
          <a:p>
            <a:pPr marL="0" indent="0">
              <a:buNone/>
            </a:pPr>
            <a:endParaRPr lang="de-DE" dirty="0"/>
          </a:p>
          <a:p>
            <a:pPr marL="0" indent="0">
              <a:buNone/>
            </a:pPr>
            <a:endParaRPr lang="de-DE" dirty="0"/>
          </a:p>
        </p:txBody>
      </p:sp>
      <p:sp>
        <p:nvSpPr>
          <p:cNvPr id="6" name="Foliennummernplatzhalter 5">
            <a:extLst>
              <a:ext uri="{FF2B5EF4-FFF2-40B4-BE49-F238E27FC236}">
                <a16:creationId xmlns:a16="http://schemas.microsoft.com/office/drawing/2014/main" id="{83052FB4-5842-BD0C-6DF7-6AD7A3477580}"/>
              </a:ext>
            </a:extLst>
          </p:cNvPr>
          <p:cNvSpPr>
            <a:spLocks noGrp="1"/>
          </p:cNvSpPr>
          <p:nvPr>
            <p:ph type="sldNum" sz="quarter" idx="12"/>
          </p:nvPr>
        </p:nvSpPr>
        <p:spPr/>
        <p:txBody>
          <a:bodyPr/>
          <a:lstStyle/>
          <a:p>
            <a:fld id="{0FCB7232-05D0-44FB-949F-A4D45C9708DF}" type="slidenum">
              <a:rPr lang="de-DE" smtClean="0"/>
              <a:t>84</a:t>
            </a:fld>
            <a:endParaRPr lang="de-DE"/>
          </a:p>
        </p:txBody>
      </p:sp>
      <p:pic>
        <p:nvPicPr>
          <p:cNvPr id="5" name="Grafik 4">
            <a:extLst>
              <a:ext uri="{FF2B5EF4-FFF2-40B4-BE49-F238E27FC236}">
                <a16:creationId xmlns:a16="http://schemas.microsoft.com/office/drawing/2014/main" id="{0B74243A-E2B8-1053-9874-3BDDD03CFC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2300" y="1909708"/>
            <a:ext cx="2512750" cy="3753534"/>
          </a:xfrm>
          <a:prstGeom prst="rect">
            <a:avLst/>
          </a:prstGeom>
        </p:spPr>
      </p:pic>
      <p:pic>
        <p:nvPicPr>
          <p:cNvPr id="8" name="Grafik 7">
            <a:extLst>
              <a:ext uri="{FF2B5EF4-FFF2-40B4-BE49-F238E27FC236}">
                <a16:creationId xmlns:a16="http://schemas.microsoft.com/office/drawing/2014/main" id="{461C1831-86E4-F931-27A0-ABAB048BAE2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86276" y="1553589"/>
            <a:ext cx="6323844" cy="4713068"/>
          </a:xfrm>
          <a:prstGeom prst="rect">
            <a:avLst/>
          </a:prstGeom>
        </p:spPr>
      </p:pic>
    </p:spTree>
    <p:extLst>
      <p:ext uri="{BB962C8B-B14F-4D97-AF65-F5344CB8AC3E}">
        <p14:creationId xmlns:p14="http://schemas.microsoft.com/office/powerpoint/2010/main" val="1657243697"/>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ca50f378-d44c-40fc-ac41-ace86860da01"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B4D6776F0924CB40AA2E3F5967B53681" ma:contentTypeVersion="18" ma:contentTypeDescription="Create a new document." ma:contentTypeScope="" ma:versionID="1ec0228fad276936f123bff2ad5facbd">
  <xsd:schema xmlns:xsd="http://www.w3.org/2001/XMLSchema" xmlns:xs="http://www.w3.org/2001/XMLSchema" xmlns:p="http://schemas.microsoft.com/office/2006/metadata/properties" xmlns:ns3="ca50f378-d44c-40fc-ac41-ace86860da01" xmlns:ns4="fe7e90f6-e726-43a8-ba92-d4809d9b255f" targetNamespace="http://schemas.microsoft.com/office/2006/metadata/properties" ma:root="true" ma:fieldsID="31cffcd8601cf973b2a417e7ab42810d" ns3:_="" ns4:_="">
    <xsd:import namespace="ca50f378-d44c-40fc-ac41-ace86860da01"/>
    <xsd:import namespace="fe7e90f6-e726-43a8-ba92-d4809d9b255f"/>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DateTaken" minOccurs="0"/>
                <xsd:element ref="ns3:MediaServiceLocation" minOccurs="0"/>
                <xsd:element ref="ns3:MediaServiceGenerationTime" minOccurs="0"/>
                <xsd:element ref="ns3:MediaServiceEventHashCode" minOccurs="0"/>
                <xsd:element ref="ns4:SharedWithUsers" minOccurs="0"/>
                <xsd:element ref="ns4:SharedWithDetails" minOccurs="0"/>
                <xsd:element ref="ns4:SharingHintHash" minOccurs="0"/>
                <xsd:element ref="ns3:MediaServiceAutoKeyPoints" minOccurs="0"/>
                <xsd:element ref="ns3:MediaServiceKeyPoints" minOccurs="0"/>
                <xsd:element ref="ns3:MediaLengthInSeconds" minOccurs="0"/>
                <xsd:element ref="ns3:_activity" minOccurs="0"/>
                <xsd:element ref="ns3:MediaServiceObjectDetectorVersions" minOccurs="0"/>
                <xsd:element ref="ns3:MediaServiceSystemTag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a50f378-d44c-40fc-ac41-ace86860da0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Location"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MediaLengthInSeconds" ma:index="21" nillable="true" ma:displayName="Length (seconds)"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ystemTags" ma:index="24" nillable="true" ma:displayName="MediaServiceSystemTags" ma:hidden="true" ma:internalName="MediaServiceSystemTags" ma:readOnly="true">
      <xsd:simpleType>
        <xsd:restriction base="dms:Note"/>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e7e90f6-e726-43a8-ba92-d4809d9b255f"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E0754D6-489B-4B06-8AA6-3F9B006EB971}">
  <ds:schemaRefs>
    <ds:schemaRef ds:uri="http://schemas.microsoft.com/office/2006/metadata/properties"/>
    <ds:schemaRef ds:uri="http://purl.org/dc/elements/1.1/"/>
    <ds:schemaRef ds:uri="http://schemas.microsoft.com/office/infopath/2007/PartnerControls"/>
    <ds:schemaRef ds:uri="http://schemas.microsoft.com/office/2006/documentManagement/types"/>
    <ds:schemaRef ds:uri="http://www.w3.org/XML/1998/namespace"/>
    <ds:schemaRef ds:uri="http://purl.org/dc/terms/"/>
    <ds:schemaRef ds:uri="fe7e90f6-e726-43a8-ba92-d4809d9b255f"/>
    <ds:schemaRef ds:uri="http://purl.org/dc/dcmitype/"/>
    <ds:schemaRef ds:uri="http://schemas.openxmlformats.org/package/2006/metadata/core-properties"/>
    <ds:schemaRef ds:uri="ca50f378-d44c-40fc-ac41-ace86860da01"/>
  </ds:schemaRefs>
</ds:datastoreItem>
</file>

<file path=customXml/itemProps2.xml><?xml version="1.0" encoding="utf-8"?>
<ds:datastoreItem xmlns:ds="http://schemas.openxmlformats.org/officeDocument/2006/customXml" ds:itemID="{7812CA64-E354-4942-B4E2-82EE21E7E63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a50f378-d44c-40fc-ac41-ace86860da01"/>
    <ds:schemaRef ds:uri="fe7e90f6-e726-43a8-ba92-d4809d9b25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5FB58C4-A63A-4F13-B1EE-9DEDCA93300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11123</Words>
  <Application>Microsoft Office PowerPoint</Application>
  <PresentationFormat>Breitbild</PresentationFormat>
  <Paragraphs>1192</Paragraphs>
  <Slides>84</Slides>
  <Notes>83</Notes>
  <HiddenSlides>0</HiddenSlides>
  <MMClips>1</MMClips>
  <ScaleCrop>false</ScaleCrop>
  <HeadingPairs>
    <vt:vector size="6" baseType="variant">
      <vt:variant>
        <vt:lpstr>Verwendete Schriftarten</vt:lpstr>
      </vt:variant>
      <vt:variant>
        <vt:i4>7</vt:i4>
      </vt:variant>
      <vt:variant>
        <vt:lpstr>Design</vt:lpstr>
      </vt:variant>
      <vt:variant>
        <vt:i4>1</vt:i4>
      </vt:variant>
      <vt:variant>
        <vt:lpstr>Folientitel</vt:lpstr>
      </vt:variant>
      <vt:variant>
        <vt:i4>84</vt:i4>
      </vt:variant>
    </vt:vector>
  </HeadingPairs>
  <TitlesOfParts>
    <vt:vector size="92" baseType="lpstr">
      <vt:lpstr>Arial</vt:lpstr>
      <vt:lpstr>Calibri</vt:lpstr>
      <vt:lpstr>Calibri Light</vt:lpstr>
      <vt:lpstr>Comic Sans MS</vt:lpstr>
      <vt:lpstr>French Script MT</vt:lpstr>
      <vt:lpstr>Google Sans</vt:lpstr>
      <vt:lpstr>Wingdings</vt:lpstr>
      <vt:lpstr>Office</vt:lpstr>
      <vt:lpstr>Et si on pouvait parler avec les animaux?</vt:lpstr>
      <vt:lpstr>PowerPoint-Präsentation</vt:lpstr>
      <vt:lpstr>La musique comme instrument de communication entre espèces https://www.youtube.com/watch?v=AMyjsvA2Vu8</vt:lpstr>
      <vt:lpstr>Anecdote sur les baleines</vt:lpstr>
      <vt:lpstr>Mon parcours (critique) vers la communication animale</vt:lpstr>
      <vt:lpstr>Est-ce vraiment possible ? En suis-je capable ?</vt:lpstr>
      <vt:lpstr>Ma première communication animale</vt:lpstr>
      <vt:lpstr>Ma première communication animale :  Don Rayito</vt:lpstr>
      <vt:lpstr>Ma première communication animale :  Don Rayito</vt:lpstr>
      <vt:lpstr>Ma première communication animale :  Don Rayito</vt:lpstr>
      <vt:lpstr>PowerPoint-Präsentation</vt:lpstr>
      <vt:lpstr>Pourquoi  Comment  Dans quels buts, concrètement</vt:lpstr>
      <vt:lpstr>Pourquoi  Comment  Dans quels buts, concrètement</vt:lpstr>
      <vt:lpstr>Pourquoi  Comment  Dans quels buts, concrètement</vt:lpstr>
      <vt:lpstr>le pourquoi</vt:lpstr>
      <vt:lpstr>La communication animale, c'est… quelque chose de merveilleusement naturel !</vt:lpstr>
      <vt:lpstr>La communication animale, c'est… quelque chose de merveilleusement naturel !</vt:lpstr>
      <vt:lpstr>La communication animale, c'est… quelque chose de merveilleusement naturel !</vt:lpstr>
      <vt:lpstr>Le langage subtil de l'énergie</vt:lpstr>
      <vt:lpstr>Le langage subtil de l'énergie</vt:lpstr>
      <vt:lpstr>Le langage subtil de l'énergie</vt:lpstr>
      <vt:lpstr>Le langage subtil de l'énergie</vt:lpstr>
      <vt:lpstr>Pourquoi communiquer avec les animaux ?  </vt:lpstr>
      <vt:lpstr>Pourquoi communiquer avec les animaux ?  La conscience des animaux – Jane Goodall</vt:lpstr>
      <vt:lpstr>Pourquoi communiquer avec les animaux ?  La conscience des animaux – Jane Goodall</vt:lpstr>
      <vt:lpstr>Pourquoi communiquer avec les animaux ?  La conscience des animaux – Jane Goodall</vt:lpstr>
      <vt:lpstr>Pourquoi communiquer avec les animaux ?  La conscience des animaux – Jane Goodall</vt:lpstr>
      <vt:lpstr>Pourquoi communiquer avec les animaux ?  La conscience des animaux – Jane Goodall</vt:lpstr>
      <vt:lpstr>PowerPoint-Präsentation</vt:lpstr>
      <vt:lpstr>La conscience des animaux :  Connaissances actuelles</vt:lpstr>
      <vt:lpstr>La conscience des animaux:  État actuel de la recherche</vt:lpstr>
      <vt:lpstr>La conscience des animaux</vt:lpstr>
      <vt:lpstr>Peuples natifs et communication animale Les idées clés du lien indigène avec la nature</vt:lpstr>
      <vt:lpstr>Peuples natifs et communication animale Les idées clés du lien indigène avec la nature</vt:lpstr>
      <vt:lpstr>Peuples natifs et communication animale Les idées clés du lien indigène avec la nature</vt:lpstr>
      <vt:lpstr>Peuples natifs et communication animale Les idées clés du lien indigène avec la nature</vt:lpstr>
      <vt:lpstr>Peuples natifs et communication animale</vt:lpstr>
      <vt:lpstr>Peuples natifs et communication animale</vt:lpstr>
      <vt:lpstr>Peuples natifs et communication animale</vt:lpstr>
      <vt:lpstr> Comment fonctionne la communication animale ? </vt:lpstr>
      <vt:lpstr> Comment fonctionne la communication animale ? Devons-nous tous devenir chamanes ? </vt:lpstr>
      <vt:lpstr>Comment fonctionne la communication animale ?  Les ondes cérébrales</vt:lpstr>
      <vt:lpstr>Comment fonctionne la communication animale ?  Les ondes cérébrales</vt:lpstr>
      <vt:lpstr>Comment fonctionne la communication animale ?  Les ondes cérébrales</vt:lpstr>
      <vt:lpstr>Comment fonctionne la communication animale ?  Les ondes cérébrales</vt:lpstr>
      <vt:lpstr>Comment fonctionne la communication animale ?  Les ondes cérébrales</vt:lpstr>
      <vt:lpstr>Comment fonctionne la communication animale ?</vt:lpstr>
      <vt:lpstr>Comment fonctionne la communication animale ? Notre cœur</vt:lpstr>
      <vt:lpstr>HeartMath Institute, Californie</vt:lpstr>
      <vt:lpstr>HeartMath Institute, Californie</vt:lpstr>
      <vt:lpstr>Le cœur : organe de communication primordial</vt:lpstr>
      <vt:lpstr>Le cœur : organe de communication primordial</vt:lpstr>
      <vt:lpstr>Les étapes principales de la communication animale</vt:lpstr>
      <vt:lpstr>Les étapes principales de la communication animale</vt:lpstr>
      <vt:lpstr>Comment fonctionne la communication animale ?  Les canaux de perception</vt:lpstr>
      <vt:lpstr>Comment fonctionne la communication animale ?  Les canaux de perception</vt:lpstr>
      <vt:lpstr>Comment fonctionne la communication animale ?  Les canaux de perception</vt:lpstr>
      <vt:lpstr>QUE RECHERCHE-T-ON AVEC LA COMMUNICATION ANIMALE ?</vt:lpstr>
      <vt:lpstr>Animaux de maison Autres animaux domestiques Animaux sauvages</vt:lpstr>
      <vt:lpstr>Conversation avec les animaux sauvages</vt:lpstr>
      <vt:lpstr>Conversation avec un animal sauvage :  la colonie de rats</vt:lpstr>
      <vt:lpstr>Conversation avec un animal sauvage :  la colonie de rats</vt:lpstr>
      <vt:lpstr>Conversation avec un animal sauvage :  la colonie de rats</vt:lpstr>
      <vt:lpstr>Conversation avec un animal sauvage :  la colonie de rats</vt:lpstr>
      <vt:lpstr>Conversation avec un animal sauvage :  la colonie de rats</vt:lpstr>
      <vt:lpstr>Animaux domestiques, ou peut aider la communication?</vt:lpstr>
      <vt:lpstr>Animaux domestiques, ou peut aider la communication?</vt:lpstr>
      <vt:lpstr>Animaux domestiques, ou peut aider la communication?</vt:lpstr>
      <vt:lpstr>Comment les animaux réagissent à la prise de contact?</vt:lpstr>
      <vt:lpstr>Comment les animaux réagissent à la prise de contact?</vt:lpstr>
      <vt:lpstr>Lex vieux jours</vt:lpstr>
      <vt:lpstr>Lex vieux jours</vt:lpstr>
      <vt:lpstr>Phase du départ - Olé</vt:lpstr>
      <vt:lpstr>Phase du départ</vt:lpstr>
      <vt:lpstr>Phase du départ</vt:lpstr>
      <vt:lpstr>Un cadeau pour l‘animal, et pour l'humain</vt:lpstr>
      <vt:lpstr>Un cadeau pour l‘animal, et pour l'humain</vt:lpstr>
      <vt:lpstr>Merci!</vt:lpstr>
      <vt:lpstr>PowerPoint-Präsentation</vt:lpstr>
      <vt:lpstr>Conversation avec un animal sauvage : la fouine</vt:lpstr>
      <vt:lpstr>Conversation avec un animal sauvage : la fouine</vt:lpstr>
      <vt:lpstr>Conversation avec un animal sauvage : la fouine</vt:lpstr>
      <vt:lpstr>Conversation avec un animal sauvage : la fouine</vt:lpstr>
      <vt:lpstr>Conversation avec un animal sauvage : la fouine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Communication Animale</dc:title>
  <dc:creator>Xavier Valdayron</dc:creator>
  <cp:lastModifiedBy>ritas</cp:lastModifiedBy>
  <cp:revision>248</cp:revision>
  <dcterms:created xsi:type="dcterms:W3CDTF">2026-07-08T12:40:08Z</dcterms:created>
  <dcterms:modified xsi:type="dcterms:W3CDTF">2026-09-08T14:08:04Z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0x010100B4D6776F0924CB40AA2E3F5967B53681</vt:lpwstr>
  </property>
</Properties>
</file>